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0"/>
  </p:notesMasterIdLst>
  <p:handoutMasterIdLst>
    <p:handoutMasterId r:id="rId31"/>
  </p:handoutMasterIdLst>
  <p:sldIdLst>
    <p:sldId id="306" r:id="rId5"/>
    <p:sldId id="307" r:id="rId6"/>
    <p:sldId id="343" r:id="rId7"/>
    <p:sldId id="308" r:id="rId8"/>
    <p:sldId id="334" r:id="rId9"/>
    <p:sldId id="317" r:id="rId10"/>
    <p:sldId id="309" r:id="rId11"/>
    <p:sldId id="345" r:id="rId12"/>
    <p:sldId id="346" r:id="rId13"/>
    <p:sldId id="347" r:id="rId14"/>
    <p:sldId id="360" r:id="rId15"/>
    <p:sldId id="344" r:id="rId16"/>
    <p:sldId id="348" r:id="rId17"/>
    <p:sldId id="350" r:id="rId18"/>
    <p:sldId id="351" r:id="rId19"/>
    <p:sldId id="349" r:id="rId20"/>
    <p:sldId id="356" r:id="rId21"/>
    <p:sldId id="358" r:id="rId22"/>
    <p:sldId id="342" r:id="rId23"/>
    <p:sldId id="353" r:id="rId24"/>
    <p:sldId id="354" r:id="rId25"/>
    <p:sldId id="361" r:id="rId26"/>
    <p:sldId id="359" r:id="rId27"/>
    <p:sldId id="333" r:id="rId28"/>
    <p:sldId id="312" r:id="rId29"/>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20043"/>
    <a:srgbClr val="8A0039"/>
    <a:srgbClr val="B6B6B6"/>
    <a:srgbClr val="B8B8B8"/>
    <a:srgbClr val="262626"/>
    <a:srgbClr val="B1B1B1"/>
    <a:srgbClr val="B0B0B0"/>
    <a:srgbClr val="B5B5B5"/>
    <a:srgbClr val="AEAEAE"/>
    <a:srgbClr val="6100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4967" autoAdjust="0"/>
  </p:normalViewPr>
  <p:slideViewPr>
    <p:cSldViewPr snapToGrid="0">
      <p:cViewPr varScale="1">
        <p:scale>
          <a:sx n="115" d="100"/>
          <a:sy n="115" d="100"/>
        </p:scale>
        <p:origin x="372" y="10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73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CDE217D1-FCD1-4007-9E5F-165E20012D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D88AB1B1-0B22-4611-8FEA-13D8012869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EDD7B2-2DB1-4292-9CED-B6D9BDCC5040}" type="datetime1">
              <a:rPr lang="it-IT" smtClean="0"/>
              <a:t>15/04/2021</a:t>
            </a:fld>
            <a:endParaRPr lang="it-IT" dirty="0"/>
          </a:p>
        </p:txBody>
      </p:sp>
      <p:sp>
        <p:nvSpPr>
          <p:cNvPr id="4" name="Segnaposto piè di pagina 3">
            <a:extLst>
              <a:ext uri="{FF2B5EF4-FFF2-40B4-BE49-F238E27FC236}">
                <a16:creationId xmlns:a16="http://schemas.microsoft.com/office/drawing/2014/main" id="{36A354F2-2D6C-47B9-96FB-4B76E1E4C7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F525C8CA-3B88-4039-8D2A-86C4329D5A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D447C0-1402-408B-9B31-FEBD74125ED3}" type="slidenum">
              <a:rPr lang="it-IT" smtClean="0"/>
              <a:t>‹N›</a:t>
            </a:fld>
            <a:endParaRPr lang="it-IT"/>
          </a:p>
        </p:txBody>
      </p:sp>
    </p:spTree>
    <p:extLst>
      <p:ext uri="{BB962C8B-B14F-4D97-AF65-F5344CB8AC3E}">
        <p14:creationId xmlns:p14="http://schemas.microsoft.com/office/powerpoint/2010/main" val="29930752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6F714F-066B-41A5-A6BD-50516EB8C346}" type="datetime1">
              <a:rPr lang="it-IT" smtClean="0"/>
              <a:pPr/>
              <a:t>15/04/2021</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it-IT" noProof="0" smtClean="0"/>
              <a:t>‹N›</a:t>
            </a:fld>
            <a:endParaRPr lang="it-IT"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a:t>
            </a:fld>
            <a:endParaRPr lang="it-IT"/>
          </a:p>
        </p:txBody>
      </p:sp>
    </p:spTree>
    <p:extLst>
      <p:ext uri="{BB962C8B-B14F-4D97-AF65-F5344CB8AC3E}">
        <p14:creationId xmlns:p14="http://schemas.microsoft.com/office/powerpoint/2010/main" val="3859458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10</a:t>
            </a:fld>
            <a:endParaRPr lang="it-IT"/>
          </a:p>
        </p:txBody>
      </p:sp>
    </p:spTree>
    <p:extLst>
      <p:ext uri="{BB962C8B-B14F-4D97-AF65-F5344CB8AC3E}">
        <p14:creationId xmlns:p14="http://schemas.microsoft.com/office/powerpoint/2010/main" val="2797937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11</a:t>
            </a:fld>
            <a:endParaRPr lang="it-IT"/>
          </a:p>
        </p:txBody>
      </p:sp>
    </p:spTree>
    <p:extLst>
      <p:ext uri="{BB962C8B-B14F-4D97-AF65-F5344CB8AC3E}">
        <p14:creationId xmlns:p14="http://schemas.microsoft.com/office/powerpoint/2010/main" val="3752929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12</a:t>
            </a:fld>
            <a:endParaRPr lang="it-IT"/>
          </a:p>
        </p:txBody>
      </p:sp>
    </p:spTree>
    <p:extLst>
      <p:ext uri="{BB962C8B-B14F-4D97-AF65-F5344CB8AC3E}">
        <p14:creationId xmlns:p14="http://schemas.microsoft.com/office/powerpoint/2010/main" val="2605717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13</a:t>
            </a:fld>
            <a:endParaRPr lang="it-IT"/>
          </a:p>
        </p:txBody>
      </p:sp>
    </p:spTree>
    <p:extLst>
      <p:ext uri="{BB962C8B-B14F-4D97-AF65-F5344CB8AC3E}">
        <p14:creationId xmlns:p14="http://schemas.microsoft.com/office/powerpoint/2010/main" val="1685020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14</a:t>
            </a:fld>
            <a:endParaRPr lang="it-IT"/>
          </a:p>
        </p:txBody>
      </p:sp>
    </p:spTree>
    <p:extLst>
      <p:ext uri="{BB962C8B-B14F-4D97-AF65-F5344CB8AC3E}">
        <p14:creationId xmlns:p14="http://schemas.microsoft.com/office/powerpoint/2010/main" val="1036691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15</a:t>
            </a:fld>
            <a:endParaRPr lang="it-IT"/>
          </a:p>
        </p:txBody>
      </p:sp>
    </p:spTree>
    <p:extLst>
      <p:ext uri="{BB962C8B-B14F-4D97-AF65-F5344CB8AC3E}">
        <p14:creationId xmlns:p14="http://schemas.microsoft.com/office/powerpoint/2010/main" val="2192301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16</a:t>
            </a:fld>
            <a:endParaRPr lang="it-IT"/>
          </a:p>
        </p:txBody>
      </p:sp>
    </p:spTree>
    <p:extLst>
      <p:ext uri="{BB962C8B-B14F-4D97-AF65-F5344CB8AC3E}">
        <p14:creationId xmlns:p14="http://schemas.microsoft.com/office/powerpoint/2010/main" val="2309336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17</a:t>
            </a:fld>
            <a:endParaRPr lang="it-IT"/>
          </a:p>
        </p:txBody>
      </p:sp>
    </p:spTree>
    <p:extLst>
      <p:ext uri="{BB962C8B-B14F-4D97-AF65-F5344CB8AC3E}">
        <p14:creationId xmlns:p14="http://schemas.microsoft.com/office/powerpoint/2010/main" val="3656415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18</a:t>
            </a:fld>
            <a:endParaRPr lang="it-IT"/>
          </a:p>
        </p:txBody>
      </p:sp>
    </p:spTree>
    <p:extLst>
      <p:ext uri="{BB962C8B-B14F-4D97-AF65-F5344CB8AC3E}">
        <p14:creationId xmlns:p14="http://schemas.microsoft.com/office/powerpoint/2010/main" val="1319901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19</a:t>
            </a:fld>
            <a:endParaRPr lang="it-IT"/>
          </a:p>
        </p:txBody>
      </p:sp>
    </p:spTree>
    <p:extLst>
      <p:ext uri="{BB962C8B-B14F-4D97-AF65-F5344CB8AC3E}">
        <p14:creationId xmlns:p14="http://schemas.microsoft.com/office/powerpoint/2010/main" val="2683243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a:t>
            </a:fld>
            <a:endParaRPr lang="it-IT"/>
          </a:p>
        </p:txBody>
      </p:sp>
    </p:spTree>
    <p:extLst>
      <p:ext uri="{BB962C8B-B14F-4D97-AF65-F5344CB8AC3E}">
        <p14:creationId xmlns:p14="http://schemas.microsoft.com/office/powerpoint/2010/main" val="1769466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20</a:t>
            </a:fld>
            <a:endParaRPr lang="it-IT"/>
          </a:p>
        </p:txBody>
      </p:sp>
    </p:spTree>
    <p:extLst>
      <p:ext uri="{BB962C8B-B14F-4D97-AF65-F5344CB8AC3E}">
        <p14:creationId xmlns:p14="http://schemas.microsoft.com/office/powerpoint/2010/main" val="621224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21</a:t>
            </a:fld>
            <a:endParaRPr lang="it-IT"/>
          </a:p>
        </p:txBody>
      </p:sp>
    </p:spTree>
    <p:extLst>
      <p:ext uri="{BB962C8B-B14F-4D97-AF65-F5344CB8AC3E}">
        <p14:creationId xmlns:p14="http://schemas.microsoft.com/office/powerpoint/2010/main" val="1947469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22</a:t>
            </a:fld>
            <a:endParaRPr lang="it-IT"/>
          </a:p>
        </p:txBody>
      </p:sp>
    </p:spTree>
    <p:extLst>
      <p:ext uri="{BB962C8B-B14F-4D97-AF65-F5344CB8AC3E}">
        <p14:creationId xmlns:p14="http://schemas.microsoft.com/office/powerpoint/2010/main" val="1916497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23</a:t>
            </a:fld>
            <a:endParaRPr lang="it-IT"/>
          </a:p>
        </p:txBody>
      </p:sp>
    </p:spTree>
    <p:extLst>
      <p:ext uri="{BB962C8B-B14F-4D97-AF65-F5344CB8AC3E}">
        <p14:creationId xmlns:p14="http://schemas.microsoft.com/office/powerpoint/2010/main" val="1971635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24</a:t>
            </a:fld>
            <a:endParaRPr lang="it-IT"/>
          </a:p>
        </p:txBody>
      </p:sp>
    </p:spTree>
    <p:extLst>
      <p:ext uri="{BB962C8B-B14F-4D97-AF65-F5344CB8AC3E}">
        <p14:creationId xmlns:p14="http://schemas.microsoft.com/office/powerpoint/2010/main" val="2075993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25</a:t>
            </a:fld>
            <a:endParaRPr lang="it-IT"/>
          </a:p>
        </p:txBody>
      </p:sp>
    </p:spTree>
    <p:extLst>
      <p:ext uri="{BB962C8B-B14F-4D97-AF65-F5344CB8AC3E}">
        <p14:creationId xmlns:p14="http://schemas.microsoft.com/office/powerpoint/2010/main" val="4107415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3</a:t>
            </a:fld>
            <a:endParaRPr lang="it-IT"/>
          </a:p>
        </p:txBody>
      </p:sp>
    </p:spTree>
    <p:extLst>
      <p:ext uri="{BB962C8B-B14F-4D97-AF65-F5344CB8AC3E}">
        <p14:creationId xmlns:p14="http://schemas.microsoft.com/office/powerpoint/2010/main" val="4207021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4</a:t>
            </a:fld>
            <a:endParaRPr lang="it-IT"/>
          </a:p>
        </p:txBody>
      </p:sp>
    </p:spTree>
    <p:extLst>
      <p:ext uri="{BB962C8B-B14F-4D97-AF65-F5344CB8AC3E}">
        <p14:creationId xmlns:p14="http://schemas.microsoft.com/office/powerpoint/2010/main" val="1400225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5</a:t>
            </a:fld>
            <a:endParaRPr lang="it-IT"/>
          </a:p>
        </p:txBody>
      </p:sp>
    </p:spTree>
    <p:extLst>
      <p:ext uri="{BB962C8B-B14F-4D97-AF65-F5344CB8AC3E}">
        <p14:creationId xmlns:p14="http://schemas.microsoft.com/office/powerpoint/2010/main" val="225791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6</a:t>
            </a:fld>
            <a:endParaRPr lang="it-IT"/>
          </a:p>
        </p:txBody>
      </p:sp>
    </p:spTree>
    <p:extLst>
      <p:ext uri="{BB962C8B-B14F-4D97-AF65-F5344CB8AC3E}">
        <p14:creationId xmlns:p14="http://schemas.microsoft.com/office/powerpoint/2010/main" val="458508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7</a:t>
            </a:fld>
            <a:endParaRPr lang="it-IT"/>
          </a:p>
        </p:txBody>
      </p:sp>
    </p:spTree>
    <p:extLst>
      <p:ext uri="{BB962C8B-B14F-4D97-AF65-F5344CB8AC3E}">
        <p14:creationId xmlns:p14="http://schemas.microsoft.com/office/powerpoint/2010/main" val="2398295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8</a:t>
            </a:fld>
            <a:endParaRPr lang="it-IT"/>
          </a:p>
        </p:txBody>
      </p:sp>
    </p:spTree>
    <p:extLst>
      <p:ext uri="{BB962C8B-B14F-4D97-AF65-F5344CB8AC3E}">
        <p14:creationId xmlns:p14="http://schemas.microsoft.com/office/powerpoint/2010/main" val="3809729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9</a:t>
            </a:fld>
            <a:endParaRPr lang="it-IT"/>
          </a:p>
        </p:txBody>
      </p:sp>
    </p:spTree>
    <p:extLst>
      <p:ext uri="{BB962C8B-B14F-4D97-AF65-F5344CB8AC3E}">
        <p14:creationId xmlns:p14="http://schemas.microsoft.com/office/powerpoint/2010/main" val="347435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cxnSp>
        <p:nvCxnSpPr>
          <p:cNvPr id="11" name="Connettore diritto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it-IT" noProof="0"/>
              <a:t>Fare clic per modificare lo stile del titolo dello schema</a:t>
            </a:r>
          </a:p>
        </p:txBody>
      </p:sp>
      <p:sp>
        <p:nvSpPr>
          <p:cNvPr id="3" name="Segnaposto testo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10" name="Connettore dirit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Elemento gra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
        <p:nvSpPr>
          <p:cNvPr id="14" name="Elemento gra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it-IT" noProof="0"/>
          </a:p>
        </p:txBody>
      </p:sp>
      <p:sp>
        <p:nvSpPr>
          <p:cNvPr id="16" name="Elemento gra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it-IT" noProof="0"/>
              <a:t>Fare clic per modificare lo stile del titolo dello schema</a:t>
            </a:r>
          </a:p>
        </p:txBody>
      </p:sp>
      <p:sp>
        <p:nvSpPr>
          <p:cNvPr id="3" name="Segnaposto testo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p:txBody>
      </p:sp>
      <p:sp>
        <p:nvSpPr>
          <p:cNvPr id="5" name="Segnaposto testo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p:txBody>
      </p:sp>
      <p:cxnSp>
        <p:nvCxnSpPr>
          <p:cNvPr id="10" name="Connettore dirit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Elemento gra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
        <p:nvSpPr>
          <p:cNvPr id="14" name="Elemento gra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it-IT" noProof="0"/>
          </a:p>
        </p:txBody>
      </p:sp>
      <p:sp>
        <p:nvSpPr>
          <p:cNvPr id="16" name="Elemento gra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
        <p:nvSpPr>
          <p:cNvPr id="15" name="Segnaposto testo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17" name="Segnaposto contenuto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it-IT" noProof="0"/>
              <a:t>Titolo</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5" name="Segnaposto piè di pagina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it-IT" noProof="0"/>
              <a:t>Titolo della presentazione</a:t>
            </a:r>
          </a:p>
        </p:txBody>
      </p:sp>
      <p:sp>
        <p:nvSpPr>
          <p:cNvPr id="6" name="Segnaposto numero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it-IT" noProof="0" smtClean="0"/>
              <a:pPr/>
              <a:t>‹N›</a:t>
            </a:fld>
            <a:endParaRPr lang="it-IT" noProof="0"/>
          </a:p>
        </p:txBody>
      </p:sp>
      <p:cxnSp>
        <p:nvCxnSpPr>
          <p:cNvPr id="7" name="Connettore dirit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ttango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3" name="Segnaposto immagin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it-IT" noProof="0"/>
              <a:t>Fare clic sull'icona per inserire un'immagine</a:t>
            </a:r>
          </a:p>
        </p:txBody>
      </p:sp>
      <p:sp>
        <p:nvSpPr>
          <p:cNvPr id="10" name="Segnaposto immagine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it-IT" noProof="0"/>
              <a:t>Fare clic sull'icona per inserire un'immagine</a:t>
            </a:r>
          </a:p>
        </p:txBody>
      </p:sp>
      <p:sp>
        <p:nvSpPr>
          <p:cNvPr id="11" name="Segnaposto immagine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it-IT" noProof="0"/>
              <a:t>Fare clic sull'icona per inserire un'immagine</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olo tito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Segnaposto immagine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it-IT" noProof="0"/>
              <a:t>Fare clic sull'icona per inserire un'immagine</a:t>
            </a:r>
          </a:p>
        </p:txBody>
      </p:sp>
      <p:sp>
        <p:nvSpPr>
          <p:cNvPr id="32" name="Segnaposto immagine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it-IT" noProof="0"/>
              <a:t>Fare clic sull'icona per inserire un'immagine</a:t>
            </a:r>
          </a:p>
        </p:txBody>
      </p:sp>
      <p:sp>
        <p:nvSpPr>
          <p:cNvPr id="31" name="Segnaposto immagine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it-IT" noProof="0"/>
              <a:t>Fare clic sull'icona per inserire un'immagine</a:t>
            </a:r>
          </a:p>
        </p:txBody>
      </p:sp>
      <p:sp>
        <p:nvSpPr>
          <p:cNvPr id="30" name="Segnaposto immagine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it-IT" noProof="0"/>
              <a:t>Fare clic sull'icona per inserire un'immagine</a:t>
            </a:r>
          </a:p>
        </p:txBody>
      </p:sp>
      <p:sp>
        <p:nvSpPr>
          <p:cNvPr id="2" name="Titolo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it-IT" noProof="0"/>
              <a:t>Fare clic per modificare lo stile del titolo dello schema</a:t>
            </a:r>
          </a:p>
        </p:txBody>
      </p:sp>
      <p:sp>
        <p:nvSpPr>
          <p:cNvPr id="3" name="Segnaposto dat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it-IT" noProof="0"/>
              <a:t>03/09/20XX</a:t>
            </a:r>
          </a:p>
        </p:txBody>
      </p:sp>
      <p:sp>
        <p:nvSpPr>
          <p:cNvPr id="4" name="Segnaposto piè di pa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it-IT" noProof="0"/>
              <a:t>Titolo della presentazione</a:t>
            </a:r>
          </a:p>
        </p:txBody>
      </p:sp>
      <p:sp>
        <p:nvSpPr>
          <p:cNvPr id="5" name="Segnaposto numero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it-IT" noProof="0" smtClean="0"/>
              <a:pPr/>
              <a:t>‹N›</a:t>
            </a:fld>
            <a:endParaRPr lang="it-IT" noProof="0"/>
          </a:p>
        </p:txBody>
      </p:sp>
      <p:sp>
        <p:nvSpPr>
          <p:cNvPr id="8" name="Elemento grafico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it-IT" noProof="0"/>
          </a:p>
        </p:txBody>
      </p:sp>
      <p:sp>
        <p:nvSpPr>
          <p:cNvPr id="10" name="Elemento grafico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
        <p:nvSpPr>
          <p:cNvPr id="12" name="Elemento grafico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cxnSp>
        <p:nvCxnSpPr>
          <p:cNvPr id="14" name="Connettore diritto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Segnaposto testo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1"/>
                </a:solidFill>
              </a:defRPr>
            </a:lvl1pPr>
          </a:lstStyle>
          <a:p>
            <a:pPr lvl="0" rtl="0"/>
            <a:r>
              <a:rPr lang="it-IT" noProof="0"/>
              <a:t>Fare clic per modificare lo stile del titolo</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it-IT" noProof="0"/>
              <a:t>Fare clic per modificare lo stile del titolo dello schema</a:t>
            </a:r>
          </a:p>
        </p:txBody>
      </p:sp>
      <p:sp>
        <p:nvSpPr>
          <p:cNvPr id="3" name="Segnaposto data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it-IT" noProof="0"/>
              <a:t>03/09/20XX</a:t>
            </a:r>
          </a:p>
        </p:txBody>
      </p:sp>
      <p:sp>
        <p:nvSpPr>
          <p:cNvPr id="4" name="Segnaposto piè di pagina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it-IT" noProof="0"/>
              <a:t>Titolo presentazione</a:t>
            </a:r>
          </a:p>
        </p:txBody>
      </p:sp>
      <p:sp>
        <p:nvSpPr>
          <p:cNvPr id="5" name="Segnaposto numero diapositiva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6" name="Connettore diritto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it-IT" noProof="0"/>
              <a:t>03/09/20XX</a:t>
            </a:r>
          </a:p>
        </p:txBody>
      </p:sp>
      <p:sp>
        <p:nvSpPr>
          <p:cNvPr id="3" name="Segnaposto piè di pagina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it-IT" noProof="0"/>
              <a:t>Titolo presentazione</a:t>
            </a:r>
          </a:p>
        </p:txBody>
      </p:sp>
      <p:sp>
        <p:nvSpPr>
          <p:cNvPr id="4" name="Segnaposto numero diapositiva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5" name="Connettore diritto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it-IT" noProof="0"/>
              <a:t>03/09/20XX</a:t>
            </a:r>
          </a:p>
        </p:txBody>
      </p:sp>
      <p:sp>
        <p:nvSpPr>
          <p:cNvPr id="6" name="Segnaposto piè di pagina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it-IT" noProof="0"/>
              <a:t>Titolo presentazione</a:t>
            </a:r>
          </a:p>
        </p:txBody>
      </p:sp>
      <p:sp>
        <p:nvSpPr>
          <p:cNvPr id="7" name="Segnaposto numero diapositiva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8" name="Connettore diritto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it-IT" noProof="0"/>
              <a:t>Fare clic per modificare lo stile del titolo dello schema</a:t>
            </a:r>
          </a:p>
        </p:txBody>
      </p:sp>
      <p:sp>
        <p:nvSpPr>
          <p:cNvPr id="3" name="Segnaposto immagine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
        <p:nvSpPr>
          <p:cNvPr id="4" name="Segnaposto testo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it-IT" noProof="0"/>
              <a:t>03/09/20XX</a:t>
            </a:r>
          </a:p>
        </p:txBody>
      </p:sp>
      <p:sp>
        <p:nvSpPr>
          <p:cNvPr id="6" name="Segnaposto piè di pagina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it-IT" noProof="0"/>
              <a:t>Titolo presentazione</a:t>
            </a:r>
          </a:p>
        </p:txBody>
      </p:sp>
      <p:sp>
        <p:nvSpPr>
          <p:cNvPr id="7" name="Segnaposto numero diapositiva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8" name="Connettore diritto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titolo 2">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cxnSp>
        <p:nvCxnSpPr>
          <p:cNvPr id="9" name="Connettore diritto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Elemento grafico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sp>
        <p:nvSpPr>
          <p:cNvPr id="21" name="Elemento grafico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it-IT" noProof="0"/>
          </a:p>
        </p:txBody>
      </p:sp>
      <p:sp>
        <p:nvSpPr>
          <p:cNvPr id="23" name="Elemento grafico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olo tito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Segnaposto immagine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it-IT" noProof="0"/>
              <a:t>Fare clic sull'icona per inserire un'immagine</a:t>
            </a:r>
          </a:p>
        </p:txBody>
      </p:sp>
      <p:sp>
        <p:nvSpPr>
          <p:cNvPr id="2" name="Titolo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it-IT" noProof="0"/>
              <a:t>Titolo</a:t>
            </a:r>
          </a:p>
        </p:txBody>
      </p:sp>
      <p:sp>
        <p:nvSpPr>
          <p:cNvPr id="3" name="Segnaposto dat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it-IT" noProof="0"/>
              <a:t>03/09/20XX</a:t>
            </a:r>
          </a:p>
        </p:txBody>
      </p:sp>
      <p:sp>
        <p:nvSpPr>
          <p:cNvPr id="4" name="Segnaposto piè di pa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it-IT" noProof="0"/>
              <a:t>Titolo della presentazione</a:t>
            </a:r>
          </a:p>
        </p:txBody>
      </p:sp>
      <p:sp>
        <p:nvSpPr>
          <p:cNvPr id="5" name="Segnaposto numero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it-IT" noProof="0" smtClean="0"/>
              <a:pPr/>
              <a:t>‹N›</a:t>
            </a:fld>
            <a:endParaRPr lang="it-IT" noProof="0"/>
          </a:p>
        </p:txBody>
      </p:sp>
      <p:cxnSp>
        <p:nvCxnSpPr>
          <p:cNvPr id="14" name="Connettore diritto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Segnaposto testo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1"/>
                </a:solidFill>
              </a:defRPr>
            </a:lvl1pPr>
          </a:lstStyle>
          <a:p>
            <a:pPr lvl="0" rtl="0"/>
            <a:r>
              <a:rPr lang="it-IT" noProof="0"/>
              <a:t>Fare clic per modificare lo stile del titolo</a:t>
            </a:r>
          </a:p>
        </p:txBody>
      </p:sp>
      <p:sp>
        <p:nvSpPr>
          <p:cNvPr id="11" name="Elemento grafico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sp>
        <p:nvSpPr>
          <p:cNvPr id="13" name="Elemento grafico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it-IT" noProof="0"/>
          </a:p>
        </p:txBody>
      </p:sp>
      <p:sp>
        <p:nvSpPr>
          <p:cNvPr id="17" name="Elemento grafico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15" name="Segnaposto immagine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it-IT" noProof="0"/>
              <a:t>Fare clic sull'icona per inserire un'immagine</a:t>
            </a:r>
          </a:p>
        </p:txBody>
      </p:sp>
      <p:sp>
        <p:nvSpPr>
          <p:cNvPr id="2" name="Titolo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p:txBody>
      </p:sp>
      <p:sp>
        <p:nvSpPr>
          <p:cNvPr id="4" name="Segnaposto data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it-IT" noProof="0"/>
              <a:t>03/09/20XX</a:t>
            </a:r>
          </a:p>
        </p:txBody>
      </p:sp>
      <p:sp>
        <p:nvSpPr>
          <p:cNvPr id="5" name="Segnaposto piè di pagina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it-IT" noProof="0"/>
              <a:t>Titolo della presentazione</a:t>
            </a:r>
          </a:p>
        </p:txBody>
      </p:sp>
      <p:sp>
        <p:nvSpPr>
          <p:cNvPr id="6" name="Segnaposto numero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it-IT" noProof="0" smtClean="0"/>
              <a:pPr/>
              <a:t>‹N›</a:t>
            </a:fld>
            <a:endParaRPr lang="it-IT" noProof="0"/>
          </a:p>
        </p:txBody>
      </p:sp>
      <p:cxnSp>
        <p:nvCxnSpPr>
          <p:cNvPr id="9" name="Connettore diritto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Elemento grafico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
        <p:nvSpPr>
          <p:cNvPr id="19" name="Elemento grafico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ntestazione sezion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4" name="Elemento grafico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sp>
        <p:nvSpPr>
          <p:cNvPr id="5" name="Elemento grafico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it-IT" noProof="0"/>
          </a:p>
        </p:txBody>
      </p:sp>
      <p:sp>
        <p:nvSpPr>
          <p:cNvPr id="6" name="Elemento grafico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
        <p:nvSpPr>
          <p:cNvPr id="7" name="Elemento grafico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it-IT" noProof="0"/>
          </a:p>
        </p:txBody>
      </p:sp>
      <p:sp>
        <p:nvSpPr>
          <p:cNvPr id="11" name="Elemento grafico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it-IT" noProof="0"/>
          </a:p>
        </p:txBody>
      </p:sp>
      <p:sp>
        <p:nvSpPr>
          <p:cNvPr id="13" name="Elemento grafico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numero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7" name="Connettore diritto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5" name="Segnaposto piè di pagina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it-IT" noProof="0"/>
              <a:t>Titolo della presentazione</a:t>
            </a:r>
          </a:p>
        </p:txBody>
      </p:sp>
      <p:sp>
        <p:nvSpPr>
          <p:cNvPr id="6" name="Segnaposto numero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it-IT" noProof="0" smtClean="0"/>
              <a:pPr/>
              <a:t>‹N›</a:t>
            </a:fld>
            <a:endParaRPr lang="it-IT" noProof="0"/>
          </a:p>
        </p:txBody>
      </p:sp>
      <p:cxnSp>
        <p:nvCxnSpPr>
          <p:cNvPr id="7" name="Connettore dirit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ttango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3" name="Segnaposto immagin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it-IT" noProof="0"/>
              <a:t>Fare clic sull'icona per inserire un'immagine</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olo e contenuto">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it-IT" noProof="0"/>
              <a:t>Titolo</a:t>
            </a:r>
          </a:p>
        </p:txBody>
      </p:sp>
      <p:sp>
        <p:nvSpPr>
          <p:cNvPr id="3" name="Segnaposto contenuto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it-IT" noProof="0"/>
              <a:t>03/09/20XX</a:t>
            </a:r>
          </a:p>
        </p:txBody>
      </p:sp>
      <p:sp>
        <p:nvSpPr>
          <p:cNvPr id="5" name="Segnaposto piè di pagina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it-IT" noProof="0"/>
              <a:t>Titolo della presentazione</a:t>
            </a:r>
          </a:p>
        </p:txBody>
      </p:sp>
      <p:sp>
        <p:nvSpPr>
          <p:cNvPr id="6" name="Segnaposto numero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it-IT" noProof="0" smtClean="0"/>
              <a:pPr/>
              <a:t>‹N›</a:t>
            </a:fld>
            <a:endParaRPr lang="it-IT" noProof="0"/>
          </a:p>
        </p:txBody>
      </p:sp>
      <p:sp>
        <p:nvSpPr>
          <p:cNvPr id="9" name="Elemento grafico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it-IT" noProof="0"/>
          </a:p>
        </p:txBody>
      </p:sp>
      <p:sp>
        <p:nvSpPr>
          <p:cNvPr id="11" name="Elemento grafico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8" name="Connettore diritto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Elemento grafico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
        <p:nvSpPr>
          <p:cNvPr id="12" name="Elemento grafico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it-IT" noProof="0"/>
          </a:p>
        </p:txBody>
      </p:sp>
      <p:sp>
        <p:nvSpPr>
          <p:cNvPr id="14" name="Elemento grafico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it-IT" noProof="0"/>
              <a:t>03/09/20XX</a:t>
            </a:r>
          </a:p>
        </p:txBody>
      </p:sp>
      <p:sp>
        <p:nvSpPr>
          <p:cNvPr id="5" name="Segnaposto piè di pagina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it-IT" noProof="0"/>
              <a:t>Titolo presentazione</a:t>
            </a:r>
          </a:p>
        </p:txBody>
      </p:sp>
      <p:sp>
        <p:nvSpPr>
          <p:cNvPr id="6" name="Segnaposto numero diapositiva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it-IT" noProof="0" smtClean="0"/>
              <a:t>‹N›</a:t>
            </a:fld>
            <a:endParaRPr lang="it-IT"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0.sv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0.sv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45.jpg"/><Relationship Id="rId4" Type="http://schemas.openxmlformats.org/officeDocument/2006/relationships/image" Target="../media/image44.jf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sv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8.JP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pic>
        <p:nvPicPr>
          <p:cNvPr id="5" name="Elemento grafico 4" descr="Polmoni con virus con riempimento a tinta unita">
            <a:extLst>
              <a:ext uri="{FF2B5EF4-FFF2-40B4-BE49-F238E27FC236}">
                <a16:creationId xmlns:a16="http://schemas.microsoft.com/office/drawing/2014/main" id="{2CD394B5-450F-4862-8277-8D931B9356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3525" y="97346"/>
            <a:ext cx="6663308" cy="6663308"/>
          </a:xfrm>
          <a:prstGeom prst="rect">
            <a:avLst/>
          </a:prstGeom>
        </p:spPr>
      </p:pic>
      <p:sp>
        <p:nvSpPr>
          <p:cNvPr id="2" name="Titolo 1">
            <a:extLst>
              <a:ext uri="{FF2B5EF4-FFF2-40B4-BE49-F238E27FC236}">
                <a16:creationId xmlns:a16="http://schemas.microsoft.com/office/drawing/2014/main" id="{C3A9968B-2619-4F71-AB00-4C493E120805}"/>
              </a:ext>
            </a:extLst>
          </p:cNvPr>
          <p:cNvSpPr>
            <a:spLocks noGrp="1"/>
          </p:cNvSpPr>
          <p:nvPr>
            <p:ph type="ctrTitle"/>
          </p:nvPr>
        </p:nvSpPr>
        <p:spPr>
          <a:xfrm>
            <a:off x="1121166" y="0"/>
            <a:ext cx="6272784" cy="2843784"/>
          </a:xfrm>
        </p:spPr>
        <p:txBody>
          <a:bodyPr rtlCol="0">
            <a:normAutofit/>
          </a:bodyPr>
          <a:lstStyle/>
          <a:p>
            <a:pPr rtl="0"/>
            <a:r>
              <a:rPr lang="it-IT" spc="400" dirty="0">
                <a:solidFill>
                  <a:schemeClr val="bg1">
                    <a:lumMod val="95000"/>
                  </a:schemeClr>
                </a:solidFill>
                <a:effectLst>
                  <a:outerShdw blurRad="38100" dist="38100" dir="2700000" algn="tl">
                    <a:srgbClr val="000000">
                      <a:alpha val="43137"/>
                    </a:srgbClr>
                  </a:outerShdw>
                </a:effectLst>
              </a:rPr>
              <a:t>LUNG CANCER IMAGING TOOL</a:t>
            </a:r>
            <a:endParaRPr lang="it-IT" dirty="0">
              <a:solidFill>
                <a:schemeClr val="bg1">
                  <a:lumMod val="95000"/>
                </a:schemeClr>
              </a:solidFill>
              <a:effectLst>
                <a:outerShdw blurRad="38100" dist="38100" dir="2700000" algn="tl">
                  <a:srgbClr val="000000">
                    <a:alpha val="43137"/>
                  </a:srgbClr>
                </a:outerShdw>
              </a:effectLst>
            </a:endParaRPr>
          </a:p>
        </p:txBody>
      </p:sp>
      <p:sp>
        <p:nvSpPr>
          <p:cNvPr id="3" name="Sottotitolo 2">
            <a:extLst>
              <a:ext uri="{FF2B5EF4-FFF2-40B4-BE49-F238E27FC236}">
                <a16:creationId xmlns:a16="http://schemas.microsoft.com/office/drawing/2014/main" id="{A5F14073-9F68-4B7E-A576-26899D58C7A9}"/>
              </a:ext>
            </a:extLst>
          </p:cNvPr>
          <p:cNvSpPr>
            <a:spLocks noGrp="1"/>
          </p:cNvSpPr>
          <p:nvPr>
            <p:ph type="subTitle" idx="1"/>
          </p:nvPr>
        </p:nvSpPr>
        <p:spPr>
          <a:xfrm>
            <a:off x="8886825" y="5850264"/>
            <a:ext cx="2830278" cy="676275"/>
          </a:xfrm>
        </p:spPr>
        <p:txBody>
          <a:bodyPr rtlCol="0">
            <a:normAutofit/>
          </a:bodyPr>
          <a:lstStyle/>
          <a:p>
            <a:pPr rtl="0"/>
            <a:r>
              <a:rPr lang="it-IT" sz="1600" dirty="0">
                <a:solidFill>
                  <a:schemeClr val="bg1">
                    <a:lumMod val="95000"/>
                  </a:schemeClr>
                </a:solidFill>
              </a:rPr>
              <a:t>Marco Peracchi 800578</a:t>
            </a:r>
          </a:p>
          <a:p>
            <a:pPr rtl="0"/>
            <a:r>
              <a:rPr lang="it-IT" sz="1600" dirty="0">
                <a:solidFill>
                  <a:schemeClr val="bg1">
                    <a:lumMod val="95000"/>
                  </a:schemeClr>
                </a:solidFill>
              </a:rPr>
              <a:t>Federico De Servi 812166</a:t>
            </a:r>
          </a:p>
        </p:txBody>
      </p:sp>
      <p:sp>
        <p:nvSpPr>
          <p:cNvPr id="6" name="Titolo 1">
            <a:extLst>
              <a:ext uri="{FF2B5EF4-FFF2-40B4-BE49-F238E27FC236}">
                <a16:creationId xmlns:a16="http://schemas.microsoft.com/office/drawing/2014/main" id="{ACA83865-E63C-4A02-8E0B-E531F5785E6A}"/>
              </a:ext>
            </a:extLst>
          </p:cNvPr>
          <p:cNvSpPr txBox="1">
            <a:spLocks/>
          </p:cNvSpPr>
          <p:nvPr/>
        </p:nvSpPr>
        <p:spPr>
          <a:xfrm>
            <a:off x="1204402" y="2686049"/>
            <a:ext cx="5767898" cy="6762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b="1" i="0" kern="1200" cap="all" baseline="0">
                <a:solidFill>
                  <a:schemeClr val="bg1"/>
                </a:solidFill>
                <a:latin typeface="+mj-lt"/>
                <a:ea typeface="+mj-ea"/>
                <a:cs typeface="+mj-cs"/>
              </a:defRPr>
            </a:lvl1pPr>
          </a:lstStyle>
          <a:p>
            <a:r>
              <a:rPr lang="en-US" sz="1600" b="0" cap="none" spc="300" dirty="0">
                <a:effectLst>
                  <a:outerShdw blurRad="38100" dist="38100" dir="2700000" algn="tl">
                    <a:srgbClr val="000000">
                      <a:alpha val="43137"/>
                    </a:srgbClr>
                  </a:outerShdw>
                </a:effectLst>
                <a:latin typeface="+mn-lt"/>
              </a:rPr>
              <a:t>A tool For </a:t>
            </a:r>
            <a:r>
              <a:rPr lang="en-US" sz="1600" cap="none" spc="300" dirty="0">
                <a:effectLst>
                  <a:outerShdw blurRad="38100" dist="38100" dir="2700000" algn="tl">
                    <a:srgbClr val="000000">
                      <a:alpha val="43137"/>
                    </a:srgbClr>
                  </a:outerShdw>
                </a:effectLst>
                <a:latin typeface="+mn-lt"/>
              </a:rPr>
              <a:t>Medical Image Processing </a:t>
            </a:r>
            <a:r>
              <a:rPr lang="en-US" sz="1600" b="0" cap="none" spc="300" dirty="0">
                <a:effectLst>
                  <a:outerShdw blurRad="38100" dist="38100" dir="2700000" algn="tl">
                    <a:srgbClr val="000000">
                      <a:alpha val="43137"/>
                    </a:srgbClr>
                  </a:outerShdw>
                </a:effectLst>
                <a:latin typeface="+mn-lt"/>
              </a:rPr>
              <a:t>and </a:t>
            </a:r>
            <a:r>
              <a:rPr lang="en-US" sz="1600" cap="none" spc="300" dirty="0">
                <a:effectLst>
                  <a:outerShdw blurRad="38100" dist="38100" dir="2700000" algn="tl">
                    <a:srgbClr val="000000">
                      <a:alpha val="43137"/>
                    </a:srgbClr>
                  </a:outerShdw>
                </a:effectLst>
                <a:latin typeface="+mn-lt"/>
              </a:rPr>
              <a:t>Cancer Segmentation </a:t>
            </a:r>
            <a:r>
              <a:rPr lang="en-US" sz="1600" b="0" cap="none" spc="300" dirty="0">
                <a:effectLst>
                  <a:outerShdw blurRad="38100" dist="38100" dir="2700000" algn="tl">
                    <a:srgbClr val="000000">
                      <a:alpha val="43137"/>
                    </a:srgbClr>
                  </a:outerShdw>
                </a:effectLst>
                <a:latin typeface="+mn-lt"/>
              </a:rPr>
              <a:t>on </a:t>
            </a:r>
            <a:r>
              <a:rPr lang="en-US" sz="1600" cap="none" spc="300" dirty="0">
                <a:effectLst>
                  <a:outerShdw blurRad="38100" dist="38100" dir="2700000" algn="tl">
                    <a:srgbClr val="000000">
                      <a:alpha val="43137"/>
                    </a:srgbClr>
                  </a:outerShdw>
                </a:effectLst>
                <a:latin typeface="+mn-lt"/>
              </a:rPr>
              <a:t>Lung-CT images</a:t>
            </a:r>
          </a:p>
        </p:txBody>
      </p:sp>
      <p:sp>
        <p:nvSpPr>
          <p:cNvPr id="9" name="Sottotitolo 2">
            <a:extLst>
              <a:ext uri="{FF2B5EF4-FFF2-40B4-BE49-F238E27FC236}">
                <a16:creationId xmlns:a16="http://schemas.microsoft.com/office/drawing/2014/main" id="{B1DC0342-8300-4379-8308-CFA05015C96C}"/>
              </a:ext>
            </a:extLst>
          </p:cNvPr>
          <p:cNvSpPr txBox="1">
            <a:spLocks/>
          </p:cNvSpPr>
          <p:nvPr/>
        </p:nvSpPr>
        <p:spPr>
          <a:xfrm>
            <a:off x="9401175" y="416239"/>
            <a:ext cx="2201628" cy="676275"/>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sz="1600" b="1" dirty="0">
                <a:effectLst>
                  <a:outerShdw blurRad="38100" dist="38100" dir="2700000" algn="tl">
                    <a:srgbClr val="000000">
                      <a:alpha val="43137"/>
                    </a:srgbClr>
                  </a:outerShdw>
                </a:effectLst>
              </a:rPr>
              <a:t>MEDICAL IMAGING</a:t>
            </a:r>
          </a:p>
          <a:p>
            <a:r>
              <a:rPr lang="it-IT" sz="1600" b="1" dirty="0">
                <a:effectLst>
                  <a:outerShdw blurRad="38100" dist="38100" dir="2700000" algn="tl">
                    <a:srgbClr val="000000">
                      <a:alpha val="43137"/>
                    </a:srgbClr>
                  </a:outerShdw>
                </a:effectLst>
              </a:rPr>
              <a:t>2021</a:t>
            </a:r>
          </a:p>
          <a:p>
            <a:endParaRPr lang="it-IT" sz="1600"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10</a:t>
            </a:fld>
            <a:endParaRPr lang="it-IT" b="1" cap="all" spc="100" dirty="0">
              <a:solidFill>
                <a:schemeClr val="accent2"/>
              </a:solidFill>
            </a:endParaRPr>
          </a:p>
        </p:txBody>
      </p:sp>
      <p:pic>
        <p:nvPicPr>
          <p:cNvPr id="6" name="Immagine 5">
            <a:extLst>
              <a:ext uri="{FF2B5EF4-FFF2-40B4-BE49-F238E27FC236}">
                <a16:creationId xmlns:a16="http://schemas.microsoft.com/office/drawing/2014/main" id="{7A53BA43-BAF1-4DCE-8019-F1046A14F5F2}"/>
              </a:ext>
            </a:extLst>
          </p:cNvPr>
          <p:cNvPicPr>
            <a:picLocks noChangeAspect="1"/>
          </p:cNvPicPr>
          <p:nvPr/>
        </p:nvPicPr>
        <p:blipFill>
          <a:blip r:embed="rId3"/>
          <a:srcRect/>
          <a:stretch/>
        </p:blipFill>
        <p:spPr>
          <a:xfrm>
            <a:off x="838200" y="1429412"/>
            <a:ext cx="10078616" cy="5292063"/>
          </a:xfrm>
          <a:prstGeom prst="rect">
            <a:avLst/>
          </a:prstGeom>
          <a:effectLst>
            <a:softEdge rad="25400"/>
          </a:effectLst>
        </p:spPr>
      </p:pic>
      <p:sp>
        <p:nvSpPr>
          <p:cNvPr id="7" name="Titolo 2">
            <a:extLst>
              <a:ext uri="{FF2B5EF4-FFF2-40B4-BE49-F238E27FC236}">
                <a16:creationId xmlns:a16="http://schemas.microsoft.com/office/drawing/2014/main" id="{D7AA7F41-B97C-4996-B700-C8459DDB8A4A}"/>
              </a:ext>
            </a:extLst>
          </p:cNvPr>
          <p:cNvSpPr txBox="1">
            <a:spLocks/>
          </p:cNvSpPr>
          <p:nvPr/>
        </p:nvSpPr>
        <p:spPr>
          <a:xfrm>
            <a:off x="838201" y="466771"/>
            <a:ext cx="300990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endParaRPr lang="en-US" b="1" dirty="0"/>
          </a:p>
        </p:txBody>
      </p:sp>
    </p:spTree>
    <p:extLst>
      <p:ext uri="{BB962C8B-B14F-4D97-AF65-F5344CB8AC3E}">
        <p14:creationId xmlns:p14="http://schemas.microsoft.com/office/powerpoint/2010/main" val="4078642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11</a:t>
            </a:fld>
            <a:endParaRPr lang="it-IT" b="1" cap="all" spc="100" dirty="0">
              <a:solidFill>
                <a:schemeClr val="accent2"/>
              </a:solidFill>
            </a:endParaRPr>
          </a:p>
        </p:txBody>
      </p:sp>
      <p:pic>
        <p:nvPicPr>
          <p:cNvPr id="6" name="Immagine 5">
            <a:extLst>
              <a:ext uri="{FF2B5EF4-FFF2-40B4-BE49-F238E27FC236}">
                <a16:creationId xmlns:a16="http://schemas.microsoft.com/office/drawing/2014/main" id="{7A53BA43-BAF1-4DCE-8019-F1046A14F5F2}"/>
              </a:ext>
            </a:extLst>
          </p:cNvPr>
          <p:cNvPicPr>
            <a:picLocks noChangeAspect="1"/>
          </p:cNvPicPr>
          <p:nvPr/>
        </p:nvPicPr>
        <p:blipFill>
          <a:blip r:embed="rId3"/>
          <a:srcRect/>
          <a:stretch/>
        </p:blipFill>
        <p:spPr>
          <a:xfrm>
            <a:off x="937862" y="1415604"/>
            <a:ext cx="4548539" cy="4712636"/>
          </a:xfrm>
          <a:prstGeom prst="rect">
            <a:avLst/>
          </a:prstGeom>
          <a:effectLst>
            <a:softEdge rad="25400"/>
          </a:effectLst>
        </p:spPr>
      </p:pic>
      <p:sp>
        <p:nvSpPr>
          <p:cNvPr id="7" name="Titolo 2">
            <a:extLst>
              <a:ext uri="{FF2B5EF4-FFF2-40B4-BE49-F238E27FC236}">
                <a16:creationId xmlns:a16="http://schemas.microsoft.com/office/drawing/2014/main" id="{D7AA7F41-B97C-4996-B700-C8459DDB8A4A}"/>
              </a:ext>
            </a:extLst>
          </p:cNvPr>
          <p:cNvSpPr txBox="1">
            <a:spLocks/>
          </p:cNvSpPr>
          <p:nvPr/>
        </p:nvSpPr>
        <p:spPr>
          <a:xfrm>
            <a:off x="838201" y="466771"/>
            <a:ext cx="300990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endParaRPr lang="en-US" b="1" dirty="0"/>
          </a:p>
        </p:txBody>
      </p:sp>
      <p:grpSp>
        <p:nvGrpSpPr>
          <p:cNvPr id="14" name="Gruppo 13">
            <a:extLst>
              <a:ext uri="{FF2B5EF4-FFF2-40B4-BE49-F238E27FC236}">
                <a16:creationId xmlns:a16="http://schemas.microsoft.com/office/drawing/2014/main" id="{07E8E467-5422-47CF-8B4A-AC5380E60141}"/>
              </a:ext>
            </a:extLst>
          </p:cNvPr>
          <p:cNvGrpSpPr/>
          <p:nvPr/>
        </p:nvGrpSpPr>
        <p:grpSpPr>
          <a:xfrm>
            <a:off x="5637566" y="1628653"/>
            <a:ext cx="4962009" cy="4499587"/>
            <a:chOff x="6766571" y="1698142"/>
            <a:chExt cx="4711036" cy="4124159"/>
          </a:xfrm>
        </p:grpSpPr>
        <p:pic>
          <p:nvPicPr>
            <p:cNvPr id="13" name="Immagine 12">
              <a:extLst>
                <a:ext uri="{FF2B5EF4-FFF2-40B4-BE49-F238E27FC236}">
                  <a16:creationId xmlns:a16="http://schemas.microsoft.com/office/drawing/2014/main" id="{EF804048-7054-4B95-9F7C-AC8C97ED4120}"/>
                </a:ext>
              </a:extLst>
            </p:cNvPr>
            <p:cNvPicPr>
              <a:picLocks noChangeAspect="1"/>
            </p:cNvPicPr>
            <p:nvPr/>
          </p:nvPicPr>
          <p:blipFill>
            <a:blip r:embed="rId4"/>
            <a:stretch>
              <a:fillRect/>
            </a:stretch>
          </p:blipFill>
          <p:spPr>
            <a:xfrm>
              <a:off x="6766571" y="2126383"/>
              <a:ext cx="4587229" cy="2408295"/>
            </a:xfrm>
            <a:prstGeom prst="rect">
              <a:avLst/>
            </a:prstGeom>
          </p:spPr>
        </p:pic>
        <p:pic>
          <p:nvPicPr>
            <p:cNvPr id="11" name="Elemento grafico 10" descr="Lente di ingrandimento con riempimento a tinta unita">
              <a:extLst>
                <a:ext uri="{FF2B5EF4-FFF2-40B4-BE49-F238E27FC236}">
                  <a16:creationId xmlns:a16="http://schemas.microsoft.com/office/drawing/2014/main" id="{31837060-2949-4DFA-B1F4-6A776E75FA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3448" y="1698142"/>
              <a:ext cx="4124159" cy="4124159"/>
            </a:xfrm>
            <a:prstGeom prst="rect">
              <a:avLst/>
            </a:prstGeom>
          </p:spPr>
        </p:pic>
      </p:grpSp>
    </p:spTree>
    <p:extLst>
      <p:ext uri="{BB962C8B-B14F-4D97-AF65-F5344CB8AC3E}">
        <p14:creationId xmlns:p14="http://schemas.microsoft.com/office/powerpoint/2010/main" val="840761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1733628"/>
            <a:ext cx="9144000" cy="2340864"/>
          </a:xfrm>
        </p:spPr>
        <p:txBody>
          <a:bodyPr rtlCol="0"/>
          <a:lstStyle/>
          <a:p>
            <a:pPr rtl="0"/>
            <a:r>
              <a:rPr lang="it-IT" dirty="0">
                <a:effectLst>
                  <a:outerShdw blurRad="38100" dist="38100" dir="2700000" algn="tl">
                    <a:srgbClr val="000000">
                      <a:alpha val="43137"/>
                    </a:srgbClr>
                  </a:outerShdw>
                </a:effectLst>
              </a:rPr>
              <a:t>Image SEGMENTATION tool</a:t>
            </a:r>
          </a:p>
        </p:txBody>
      </p:sp>
    </p:spTree>
    <p:extLst>
      <p:ext uri="{BB962C8B-B14F-4D97-AF65-F5344CB8AC3E}">
        <p14:creationId xmlns:p14="http://schemas.microsoft.com/office/powerpoint/2010/main" val="214677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850391" y="2800388"/>
            <a:ext cx="6190488" cy="3346704"/>
          </a:xfrm>
        </p:spPr>
        <p:txBody>
          <a:bodyPr rtlCol="0"/>
          <a:lstStyle/>
          <a:p>
            <a:pPr rtl="0"/>
            <a:r>
              <a:rPr lang="en-US" sz="2000" dirty="0"/>
              <a:t>Segmentation works through the selection of the region of interest (ROI) manually by the user. </a:t>
            </a:r>
          </a:p>
          <a:p>
            <a:pPr rtl="0"/>
            <a:r>
              <a:rPr lang="en-US" dirty="0"/>
              <a:t>The mask is then saved and used to compute features that are valuable for the forthcoming machine learning algorithms, like volume, sphericity etc.</a:t>
            </a:r>
            <a:endParaRPr lang="en-US" sz="2000" dirty="0"/>
          </a:p>
          <a:p>
            <a:pPr rtl="0"/>
            <a:endParaRPr lang="it-IT" dirty="0"/>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3"/>
          <a:srcRect l="1290" r="1290"/>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13</a:t>
            </a:fld>
            <a:endParaRPr lang="it-IT"/>
          </a:p>
        </p:txBody>
      </p:sp>
      <p:sp>
        <p:nvSpPr>
          <p:cNvPr id="2" name="Figura a mano libera: forma 1">
            <a:extLst>
              <a:ext uri="{FF2B5EF4-FFF2-40B4-BE49-F238E27FC236}">
                <a16:creationId xmlns:a16="http://schemas.microsoft.com/office/drawing/2014/main" id="{0B931825-227F-44F0-9D70-DF11534E0E73}"/>
              </a:ext>
            </a:extLst>
          </p:cNvPr>
          <p:cNvSpPr/>
          <p:nvPr/>
        </p:nvSpPr>
        <p:spPr>
          <a:xfrm>
            <a:off x="8927997" y="3960802"/>
            <a:ext cx="409678" cy="424125"/>
          </a:xfrm>
          <a:custGeom>
            <a:avLst/>
            <a:gdLst>
              <a:gd name="connsiteX0" fmla="*/ 25503 w 409678"/>
              <a:gd name="connsiteY0" fmla="*/ 61923 h 424125"/>
              <a:gd name="connsiteX1" fmla="*/ 22328 w 409678"/>
              <a:gd name="connsiteY1" fmla="*/ 77798 h 424125"/>
              <a:gd name="connsiteX2" fmla="*/ 15978 w 409678"/>
              <a:gd name="connsiteY2" fmla="*/ 87323 h 424125"/>
              <a:gd name="connsiteX3" fmla="*/ 12803 w 409678"/>
              <a:gd name="connsiteY3" fmla="*/ 96848 h 424125"/>
              <a:gd name="connsiteX4" fmla="*/ 9628 w 409678"/>
              <a:gd name="connsiteY4" fmla="*/ 109548 h 424125"/>
              <a:gd name="connsiteX5" fmla="*/ 6453 w 409678"/>
              <a:gd name="connsiteY5" fmla="*/ 119073 h 424125"/>
              <a:gd name="connsiteX6" fmla="*/ 103 w 409678"/>
              <a:gd name="connsiteY6" fmla="*/ 141298 h 424125"/>
              <a:gd name="connsiteX7" fmla="*/ 6453 w 409678"/>
              <a:gd name="connsiteY7" fmla="*/ 252423 h 424125"/>
              <a:gd name="connsiteX8" fmla="*/ 12803 w 409678"/>
              <a:gd name="connsiteY8" fmla="*/ 271473 h 424125"/>
              <a:gd name="connsiteX9" fmla="*/ 25503 w 409678"/>
              <a:gd name="connsiteY9" fmla="*/ 290523 h 424125"/>
              <a:gd name="connsiteX10" fmla="*/ 35028 w 409678"/>
              <a:gd name="connsiteY10" fmla="*/ 319098 h 424125"/>
              <a:gd name="connsiteX11" fmla="*/ 38203 w 409678"/>
              <a:gd name="connsiteY11" fmla="*/ 328623 h 424125"/>
              <a:gd name="connsiteX12" fmla="*/ 57253 w 409678"/>
              <a:gd name="connsiteY12" fmla="*/ 331798 h 424125"/>
              <a:gd name="connsiteX13" fmla="*/ 76303 w 409678"/>
              <a:gd name="connsiteY13" fmla="*/ 338148 h 424125"/>
              <a:gd name="connsiteX14" fmla="*/ 92178 w 409678"/>
              <a:gd name="connsiteY14" fmla="*/ 341323 h 424125"/>
              <a:gd name="connsiteX15" fmla="*/ 111228 w 409678"/>
              <a:gd name="connsiteY15" fmla="*/ 347673 h 424125"/>
              <a:gd name="connsiteX16" fmla="*/ 123928 w 409678"/>
              <a:gd name="connsiteY16" fmla="*/ 363548 h 424125"/>
              <a:gd name="connsiteX17" fmla="*/ 130278 w 409678"/>
              <a:gd name="connsiteY17" fmla="*/ 373073 h 424125"/>
              <a:gd name="connsiteX18" fmla="*/ 152503 w 409678"/>
              <a:gd name="connsiteY18" fmla="*/ 376248 h 424125"/>
              <a:gd name="connsiteX19" fmla="*/ 171553 w 409678"/>
              <a:gd name="connsiteY19" fmla="*/ 382598 h 424125"/>
              <a:gd name="connsiteX20" fmla="*/ 187428 w 409678"/>
              <a:gd name="connsiteY20" fmla="*/ 411173 h 424125"/>
              <a:gd name="connsiteX21" fmla="*/ 216003 w 409678"/>
              <a:gd name="connsiteY21" fmla="*/ 420698 h 424125"/>
              <a:gd name="connsiteX22" fmla="*/ 225528 w 409678"/>
              <a:gd name="connsiteY22" fmla="*/ 423873 h 424125"/>
              <a:gd name="connsiteX23" fmla="*/ 336653 w 409678"/>
              <a:gd name="connsiteY23" fmla="*/ 417523 h 424125"/>
              <a:gd name="connsiteX24" fmla="*/ 346178 w 409678"/>
              <a:gd name="connsiteY24" fmla="*/ 414348 h 424125"/>
              <a:gd name="connsiteX25" fmla="*/ 355703 w 409678"/>
              <a:gd name="connsiteY25" fmla="*/ 385773 h 424125"/>
              <a:gd name="connsiteX26" fmla="*/ 358878 w 409678"/>
              <a:gd name="connsiteY26" fmla="*/ 376248 h 424125"/>
              <a:gd name="connsiteX27" fmla="*/ 362053 w 409678"/>
              <a:gd name="connsiteY27" fmla="*/ 363548 h 424125"/>
              <a:gd name="connsiteX28" fmla="*/ 374753 w 409678"/>
              <a:gd name="connsiteY28" fmla="*/ 344498 h 424125"/>
              <a:gd name="connsiteX29" fmla="*/ 384278 w 409678"/>
              <a:gd name="connsiteY29" fmla="*/ 338148 h 424125"/>
              <a:gd name="connsiteX30" fmla="*/ 396978 w 409678"/>
              <a:gd name="connsiteY30" fmla="*/ 319098 h 424125"/>
              <a:gd name="connsiteX31" fmla="*/ 403328 w 409678"/>
              <a:gd name="connsiteY31" fmla="*/ 309573 h 424125"/>
              <a:gd name="connsiteX32" fmla="*/ 409678 w 409678"/>
              <a:gd name="connsiteY32" fmla="*/ 290523 h 424125"/>
              <a:gd name="connsiteX33" fmla="*/ 406503 w 409678"/>
              <a:gd name="connsiteY33" fmla="*/ 265123 h 424125"/>
              <a:gd name="connsiteX34" fmla="*/ 400153 w 409678"/>
              <a:gd name="connsiteY34" fmla="*/ 246073 h 424125"/>
              <a:gd name="connsiteX35" fmla="*/ 396978 w 409678"/>
              <a:gd name="connsiteY35" fmla="*/ 236548 h 424125"/>
              <a:gd name="connsiteX36" fmla="*/ 393803 w 409678"/>
              <a:gd name="connsiteY36" fmla="*/ 220673 h 424125"/>
              <a:gd name="connsiteX37" fmla="*/ 387453 w 409678"/>
              <a:gd name="connsiteY37" fmla="*/ 195273 h 424125"/>
              <a:gd name="connsiteX38" fmla="*/ 384278 w 409678"/>
              <a:gd name="connsiteY38" fmla="*/ 179398 h 424125"/>
              <a:gd name="connsiteX39" fmla="*/ 377928 w 409678"/>
              <a:gd name="connsiteY39" fmla="*/ 160348 h 424125"/>
              <a:gd name="connsiteX40" fmla="*/ 371578 w 409678"/>
              <a:gd name="connsiteY40" fmla="*/ 138123 h 424125"/>
              <a:gd name="connsiteX41" fmla="*/ 362053 w 409678"/>
              <a:gd name="connsiteY41" fmla="*/ 115898 h 424125"/>
              <a:gd name="connsiteX42" fmla="*/ 352528 w 409678"/>
              <a:gd name="connsiteY42" fmla="*/ 109548 h 424125"/>
              <a:gd name="connsiteX43" fmla="*/ 339828 w 409678"/>
              <a:gd name="connsiteY43" fmla="*/ 93673 h 424125"/>
              <a:gd name="connsiteX44" fmla="*/ 336653 w 409678"/>
              <a:gd name="connsiteY44" fmla="*/ 84148 h 424125"/>
              <a:gd name="connsiteX45" fmla="*/ 323953 w 409678"/>
              <a:gd name="connsiteY45" fmla="*/ 65098 h 424125"/>
              <a:gd name="connsiteX46" fmla="*/ 317603 w 409678"/>
              <a:gd name="connsiteY46" fmla="*/ 55573 h 424125"/>
              <a:gd name="connsiteX47" fmla="*/ 311253 w 409678"/>
              <a:gd name="connsiteY47" fmla="*/ 36523 h 424125"/>
              <a:gd name="connsiteX48" fmla="*/ 298553 w 409678"/>
              <a:gd name="connsiteY48" fmla="*/ 11123 h 424125"/>
              <a:gd name="connsiteX49" fmla="*/ 165203 w 409678"/>
              <a:gd name="connsiteY49" fmla="*/ 1598 h 424125"/>
              <a:gd name="connsiteX50" fmla="*/ 82653 w 409678"/>
              <a:gd name="connsiteY50" fmla="*/ 4773 h 424125"/>
              <a:gd name="connsiteX51" fmla="*/ 73128 w 409678"/>
              <a:gd name="connsiteY51" fmla="*/ 11123 h 424125"/>
              <a:gd name="connsiteX52" fmla="*/ 63603 w 409678"/>
              <a:gd name="connsiteY52" fmla="*/ 14298 h 424125"/>
              <a:gd name="connsiteX53" fmla="*/ 54078 w 409678"/>
              <a:gd name="connsiteY53" fmla="*/ 33348 h 424125"/>
              <a:gd name="connsiteX54" fmla="*/ 44553 w 409678"/>
              <a:gd name="connsiteY54" fmla="*/ 39698 h 424125"/>
              <a:gd name="connsiteX55" fmla="*/ 41378 w 409678"/>
              <a:gd name="connsiteY55" fmla="*/ 49223 h 424125"/>
              <a:gd name="connsiteX56" fmla="*/ 25503 w 409678"/>
              <a:gd name="connsiteY56" fmla="*/ 61923 h 4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09678" h="424125">
                <a:moveTo>
                  <a:pt x="25503" y="61923"/>
                </a:moveTo>
                <a:cubicBezTo>
                  <a:pt x="22328" y="66685"/>
                  <a:pt x="24223" y="72745"/>
                  <a:pt x="22328" y="77798"/>
                </a:cubicBezTo>
                <a:cubicBezTo>
                  <a:pt x="20988" y="81371"/>
                  <a:pt x="17685" y="83910"/>
                  <a:pt x="15978" y="87323"/>
                </a:cubicBezTo>
                <a:cubicBezTo>
                  <a:pt x="14481" y="90316"/>
                  <a:pt x="13722" y="93630"/>
                  <a:pt x="12803" y="96848"/>
                </a:cubicBezTo>
                <a:cubicBezTo>
                  <a:pt x="11604" y="101044"/>
                  <a:pt x="10827" y="105352"/>
                  <a:pt x="9628" y="109548"/>
                </a:cubicBezTo>
                <a:cubicBezTo>
                  <a:pt x="8709" y="112766"/>
                  <a:pt x="7372" y="115855"/>
                  <a:pt x="6453" y="119073"/>
                </a:cubicBezTo>
                <a:cubicBezTo>
                  <a:pt x="-1520" y="146980"/>
                  <a:pt x="7716" y="118460"/>
                  <a:pt x="103" y="141298"/>
                </a:cubicBezTo>
                <a:cubicBezTo>
                  <a:pt x="654" y="157842"/>
                  <a:pt x="-2476" y="219684"/>
                  <a:pt x="6453" y="252423"/>
                </a:cubicBezTo>
                <a:cubicBezTo>
                  <a:pt x="8214" y="258881"/>
                  <a:pt x="9090" y="265904"/>
                  <a:pt x="12803" y="271473"/>
                </a:cubicBezTo>
                <a:cubicBezTo>
                  <a:pt x="17036" y="277823"/>
                  <a:pt x="23090" y="283283"/>
                  <a:pt x="25503" y="290523"/>
                </a:cubicBezTo>
                <a:lnTo>
                  <a:pt x="35028" y="319098"/>
                </a:lnTo>
                <a:cubicBezTo>
                  <a:pt x="36086" y="322273"/>
                  <a:pt x="34902" y="328073"/>
                  <a:pt x="38203" y="328623"/>
                </a:cubicBezTo>
                <a:cubicBezTo>
                  <a:pt x="44553" y="329681"/>
                  <a:pt x="51008" y="330237"/>
                  <a:pt x="57253" y="331798"/>
                </a:cubicBezTo>
                <a:cubicBezTo>
                  <a:pt x="63747" y="333421"/>
                  <a:pt x="69739" y="336835"/>
                  <a:pt x="76303" y="338148"/>
                </a:cubicBezTo>
                <a:cubicBezTo>
                  <a:pt x="81595" y="339206"/>
                  <a:pt x="86972" y="339903"/>
                  <a:pt x="92178" y="341323"/>
                </a:cubicBezTo>
                <a:cubicBezTo>
                  <a:pt x="98636" y="343084"/>
                  <a:pt x="111228" y="347673"/>
                  <a:pt x="111228" y="347673"/>
                </a:cubicBezTo>
                <a:cubicBezTo>
                  <a:pt x="117409" y="366216"/>
                  <a:pt x="109567" y="349187"/>
                  <a:pt x="123928" y="363548"/>
                </a:cubicBezTo>
                <a:cubicBezTo>
                  <a:pt x="126626" y="366246"/>
                  <a:pt x="126791" y="371523"/>
                  <a:pt x="130278" y="373073"/>
                </a:cubicBezTo>
                <a:cubicBezTo>
                  <a:pt x="137117" y="376112"/>
                  <a:pt x="145095" y="375190"/>
                  <a:pt x="152503" y="376248"/>
                </a:cubicBezTo>
                <a:cubicBezTo>
                  <a:pt x="158853" y="378365"/>
                  <a:pt x="169436" y="376248"/>
                  <a:pt x="171553" y="382598"/>
                </a:cubicBezTo>
                <a:cubicBezTo>
                  <a:pt x="174349" y="390985"/>
                  <a:pt x="179240" y="408444"/>
                  <a:pt x="187428" y="411173"/>
                </a:cubicBezTo>
                <a:lnTo>
                  <a:pt x="216003" y="420698"/>
                </a:lnTo>
                <a:lnTo>
                  <a:pt x="225528" y="423873"/>
                </a:lnTo>
                <a:cubicBezTo>
                  <a:pt x="281097" y="422080"/>
                  <a:pt x="298385" y="428457"/>
                  <a:pt x="336653" y="417523"/>
                </a:cubicBezTo>
                <a:cubicBezTo>
                  <a:pt x="339871" y="416604"/>
                  <a:pt x="343003" y="415406"/>
                  <a:pt x="346178" y="414348"/>
                </a:cubicBezTo>
                <a:lnTo>
                  <a:pt x="355703" y="385773"/>
                </a:lnTo>
                <a:cubicBezTo>
                  <a:pt x="356761" y="382598"/>
                  <a:pt x="358066" y="379495"/>
                  <a:pt x="358878" y="376248"/>
                </a:cubicBezTo>
                <a:cubicBezTo>
                  <a:pt x="359936" y="372015"/>
                  <a:pt x="360102" y="367451"/>
                  <a:pt x="362053" y="363548"/>
                </a:cubicBezTo>
                <a:cubicBezTo>
                  <a:pt x="365466" y="356722"/>
                  <a:pt x="368403" y="348731"/>
                  <a:pt x="374753" y="344498"/>
                </a:cubicBezTo>
                <a:lnTo>
                  <a:pt x="384278" y="338148"/>
                </a:lnTo>
                <a:lnTo>
                  <a:pt x="396978" y="319098"/>
                </a:lnTo>
                <a:cubicBezTo>
                  <a:pt x="399095" y="315923"/>
                  <a:pt x="402121" y="313193"/>
                  <a:pt x="403328" y="309573"/>
                </a:cubicBezTo>
                <a:lnTo>
                  <a:pt x="409678" y="290523"/>
                </a:lnTo>
                <a:cubicBezTo>
                  <a:pt x="408620" y="282056"/>
                  <a:pt x="408291" y="273466"/>
                  <a:pt x="406503" y="265123"/>
                </a:cubicBezTo>
                <a:cubicBezTo>
                  <a:pt x="405101" y="258578"/>
                  <a:pt x="402270" y="252423"/>
                  <a:pt x="400153" y="246073"/>
                </a:cubicBezTo>
                <a:cubicBezTo>
                  <a:pt x="399095" y="242898"/>
                  <a:pt x="397634" y="239830"/>
                  <a:pt x="396978" y="236548"/>
                </a:cubicBezTo>
                <a:cubicBezTo>
                  <a:pt x="395920" y="231256"/>
                  <a:pt x="395016" y="225931"/>
                  <a:pt x="393803" y="220673"/>
                </a:cubicBezTo>
                <a:cubicBezTo>
                  <a:pt x="391841" y="212169"/>
                  <a:pt x="389165" y="203831"/>
                  <a:pt x="387453" y="195273"/>
                </a:cubicBezTo>
                <a:cubicBezTo>
                  <a:pt x="386395" y="189981"/>
                  <a:pt x="385698" y="184604"/>
                  <a:pt x="384278" y="179398"/>
                </a:cubicBezTo>
                <a:cubicBezTo>
                  <a:pt x="382517" y="172940"/>
                  <a:pt x="379551" y="166842"/>
                  <a:pt x="377928" y="160348"/>
                </a:cubicBezTo>
                <a:cubicBezTo>
                  <a:pt x="368002" y="120646"/>
                  <a:pt x="380688" y="170007"/>
                  <a:pt x="371578" y="138123"/>
                </a:cubicBezTo>
                <a:cubicBezTo>
                  <a:pt x="368663" y="127922"/>
                  <a:pt x="369787" y="123632"/>
                  <a:pt x="362053" y="115898"/>
                </a:cubicBezTo>
                <a:cubicBezTo>
                  <a:pt x="359355" y="113200"/>
                  <a:pt x="355703" y="111665"/>
                  <a:pt x="352528" y="109548"/>
                </a:cubicBezTo>
                <a:cubicBezTo>
                  <a:pt x="344548" y="85607"/>
                  <a:pt x="356241" y="114189"/>
                  <a:pt x="339828" y="93673"/>
                </a:cubicBezTo>
                <a:cubicBezTo>
                  <a:pt x="337737" y="91060"/>
                  <a:pt x="338278" y="87074"/>
                  <a:pt x="336653" y="84148"/>
                </a:cubicBezTo>
                <a:cubicBezTo>
                  <a:pt x="332947" y="77477"/>
                  <a:pt x="328186" y="71448"/>
                  <a:pt x="323953" y="65098"/>
                </a:cubicBezTo>
                <a:cubicBezTo>
                  <a:pt x="321836" y="61923"/>
                  <a:pt x="318810" y="59193"/>
                  <a:pt x="317603" y="55573"/>
                </a:cubicBezTo>
                <a:cubicBezTo>
                  <a:pt x="315486" y="49223"/>
                  <a:pt x="312353" y="43125"/>
                  <a:pt x="311253" y="36523"/>
                </a:cubicBezTo>
                <a:cubicBezTo>
                  <a:pt x="308455" y="19734"/>
                  <a:pt x="312839" y="17472"/>
                  <a:pt x="298553" y="11123"/>
                </a:cubicBezTo>
                <a:cubicBezTo>
                  <a:pt x="258067" y="-6871"/>
                  <a:pt x="202361" y="2630"/>
                  <a:pt x="165203" y="1598"/>
                </a:cubicBezTo>
                <a:cubicBezTo>
                  <a:pt x="137686" y="2656"/>
                  <a:pt x="110044" y="1939"/>
                  <a:pt x="82653" y="4773"/>
                </a:cubicBezTo>
                <a:cubicBezTo>
                  <a:pt x="78857" y="5166"/>
                  <a:pt x="76541" y="9416"/>
                  <a:pt x="73128" y="11123"/>
                </a:cubicBezTo>
                <a:cubicBezTo>
                  <a:pt x="70135" y="12620"/>
                  <a:pt x="66778" y="13240"/>
                  <a:pt x="63603" y="14298"/>
                </a:cubicBezTo>
                <a:cubicBezTo>
                  <a:pt x="61021" y="22045"/>
                  <a:pt x="60233" y="27193"/>
                  <a:pt x="54078" y="33348"/>
                </a:cubicBezTo>
                <a:cubicBezTo>
                  <a:pt x="51380" y="36046"/>
                  <a:pt x="47728" y="37581"/>
                  <a:pt x="44553" y="39698"/>
                </a:cubicBezTo>
                <a:cubicBezTo>
                  <a:pt x="43495" y="42873"/>
                  <a:pt x="42875" y="46230"/>
                  <a:pt x="41378" y="49223"/>
                </a:cubicBezTo>
                <a:cubicBezTo>
                  <a:pt x="37788" y="56403"/>
                  <a:pt x="28678" y="57161"/>
                  <a:pt x="25503" y="61923"/>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Elemento grafico 5" descr="Piramide con livelli con riempimento a tinta unita">
            <a:extLst>
              <a:ext uri="{FF2B5EF4-FFF2-40B4-BE49-F238E27FC236}">
                <a16:creationId xmlns:a16="http://schemas.microsoft.com/office/drawing/2014/main" id="{F75037AC-CB20-4731-B64D-30369E704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877824"/>
            <a:ext cx="914400" cy="914400"/>
          </a:xfrm>
          <a:prstGeom prst="rect">
            <a:avLst/>
          </a:prstGeom>
        </p:spPr>
      </p:pic>
      <p:sp>
        <p:nvSpPr>
          <p:cNvPr id="12" name="Titolo 2">
            <a:extLst>
              <a:ext uri="{FF2B5EF4-FFF2-40B4-BE49-F238E27FC236}">
                <a16:creationId xmlns:a16="http://schemas.microsoft.com/office/drawing/2014/main" id="{8094D17E-E390-4AA2-9854-3FA576918DA7}"/>
              </a:ext>
            </a:extLst>
          </p:cNvPr>
          <p:cNvSpPr txBox="1">
            <a:spLocks/>
          </p:cNvSpPr>
          <p:nvPr/>
        </p:nvSpPr>
        <p:spPr>
          <a:xfrm>
            <a:off x="850391" y="1324946"/>
            <a:ext cx="5245609" cy="694353"/>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Cancer </a:t>
            </a:r>
            <a:r>
              <a:rPr lang="it-IT" b="1" dirty="0" err="1"/>
              <a:t>segmentation</a:t>
            </a:r>
            <a:endParaRPr lang="en-US" b="1" dirty="0"/>
          </a:p>
        </p:txBody>
      </p:sp>
      <p:cxnSp>
        <p:nvCxnSpPr>
          <p:cNvPr id="9" name="Connettore diritto 8">
            <a:extLst>
              <a:ext uri="{FF2B5EF4-FFF2-40B4-BE49-F238E27FC236}">
                <a16:creationId xmlns:a16="http://schemas.microsoft.com/office/drawing/2014/main" id="{11957C2C-04A6-4D3E-B881-9F32FD51BCFB}"/>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662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14</a:t>
            </a:fld>
            <a:endParaRPr lang="it-IT" b="1" cap="all" spc="100" dirty="0">
              <a:solidFill>
                <a:schemeClr val="accent2"/>
              </a:solidFill>
            </a:endParaRPr>
          </a:p>
        </p:txBody>
      </p:sp>
      <p:pic>
        <p:nvPicPr>
          <p:cNvPr id="6" name="Immagine 5">
            <a:extLst>
              <a:ext uri="{FF2B5EF4-FFF2-40B4-BE49-F238E27FC236}">
                <a16:creationId xmlns:a16="http://schemas.microsoft.com/office/drawing/2014/main" id="{7A53BA43-BAF1-4DCE-8019-F1046A14F5F2}"/>
              </a:ext>
            </a:extLst>
          </p:cNvPr>
          <p:cNvPicPr>
            <a:picLocks noChangeAspect="1"/>
          </p:cNvPicPr>
          <p:nvPr/>
        </p:nvPicPr>
        <p:blipFill>
          <a:blip r:embed="rId3"/>
          <a:srcRect/>
          <a:stretch/>
        </p:blipFill>
        <p:spPr>
          <a:xfrm>
            <a:off x="980063" y="1449949"/>
            <a:ext cx="9848358" cy="5271526"/>
          </a:xfrm>
          <a:prstGeom prst="rect">
            <a:avLst/>
          </a:prstGeom>
          <a:effectLst>
            <a:softEdge rad="25400"/>
          </a:effectLst>
        </p:spPr>
      </p:pic>
      <p:sp>
        <p:nvSpPr>
          <p:cNvPr id="7" name="Titolo 2">
            <a:extLst>
              <a:ext uri="{FF2B5EF4-FFF2-40B4-BE49-F238E27FC236}">
                <a16:creationId xmlns:a16="http://schemas.microsoft.com/office/drawing/2014/main" id="{3DD5F4E2-063B-4BDE-93A7-C63928498A94}"/>
              </a:ext>
            </a:extLst>
          </p:cNvPr>
          <p:cNvSpPr txBox="1">
            <a:spLocks/>
          </p:cNvSpPr>
          <p:nvPr/>
        </p:nvSpPr>
        <p:spPr>
          <a:xfrm>
            <a:off x="838201" y="466771"/>
            <a:ext cx="300990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endParaRPr lang="en-US" b="1" dirty="0"/>
          </a:p>
        </p:txBody>
      </p:sp>
    </p:spTree>
    <p:extLst>
      <p:ext uri="{BB962C8B-B14F-4D97-AF65-F5344CB8AC3E}">
        <p14:creationId xmlns:p14="http://schemas.microsoft.com/office/powerpoint/2010/main" val="3114129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p:txBody>
          <a:bodyPr rtlCol="0"/>
          <a:lstStyle/>
          <a:p>
            <a:pPr rtl="0"/>
            <a:r>
              <a:rPr lang="en-US" sz="2000" dirty="0"/>
              <a:t>As previously said, different features are extracted from each segmented slice: </a:t>
            </a:r>
          </a:p>
          <a:p>
            <a:pPr marL="342900" indent="-342900" rtl="0">
              <a:buFont typeface="Arial" panose="020B0604020202020204" pitchFamily="34" charset="0"/>
              <a:buChar char="•"/>
            </a:pPr>
            <a:endParaRPr lang="en-US" sz="2000" dirty="0"/>
          </a:p>
          <a:p>
            <a:pPr marL="342900" indent="-342900" rtl="0">
              <a:buFont typeface="Arial" panose="020B0604020202020204" pitchFamily="34" charset="0"/>
              <a:buChar char="•"/>
            </a:pPr>
            <a:endParaRPr lang="en-US" dirty="0"/>
          </a:p>
          <a:p>
            <a:pPr rtl="0"/>
            <a:endParaRPr lang="en-US" sz="2000" dirty="0"/>
          </a:p>
          <a:p>
            <a:pPr rtl="0"/>
            <a:r>
              <a:rPr lang="en-US" dirty="0"/>
              <a:t>Then, the features of each segmented slice are combined to obtain the full features relative to the segmented lesion.  </a:t>
            </a:r>
            <a:endParaRPr lang="it-IT" sz="2000" dirty="0"/>
          </a:p>
          <a:p>
            <a:pPr rtl="0"/>
            <a:endParaRPr lang="it-IT" dirty="0"/>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3"/>
          <a:srcRect l="17250" r="17250"/>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15</a:t>
            </a:fld>
            <a:endParaRPr lang="it-IT"/>
          </a:p>
        </p:txBody>
      </p:sp>
      <p:pic>
        <p:nvPicPr>
          <p:cNvPr id="5" name="Elemento grafico 4" descr="Lavoro con riempimento a tinta unita">
            <a:extLst>
              <a:ext uri="{FF2B5EF4-FFF2-40B4-BE49-F238E27FC236}">
                <a16:creationId xmlns:a16="http://schemas.microsoft.com/office/drawing/2014/main" id="{CC902D2F-2022-4FB1-9DD7-00143A3AA7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 y="895739"/>
            <a:ext cx="769781" cy="769781"/>
          </a:xfrm>
          <a:prstGeom prst="rect">
            <a:avLst/>
          </a:prstGeom>
        </p:spPr>
      </p:pic>
      <p:sp>
        <p:nvSpPr>
          <p:cNvPr id="12" name="Titolo 2">
            <a:extLst>
              <a:ext uri="{FF2B5EF4-FFF2-40B4-BE49-F238E27FC236}">
                <a16:creationId xmlns:a16="http://schemas.microsoft.com/office/drawing/2014/main" id="{DC57AA4B-640C-4F60-9259-E5315B18403E}"/>
              </a:ext>
            </a:extLst>
          </p:cNvPr>
          <p:cNvSpPr txBox="1">
            <a:spLocks/>
          </p:cNvSpPr>
          <p:nvPr/>
        </p:nvSpPr>
        <p:spPr>
          <a:xfrm>
            <a:off x="850391" y="1324946"/>
            <a:ext cx="5245609" cy="694353"/>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Feature </a:t>
            </a:r>
            <a:r>
              <a:rPr lang="it-IT" b="1" dirty="0" err="1"/>
              <a:t>extraction</a:t>
            </a:r>
            <a:endParaRPr lang="en-US" b="1" dirty="0"/>
          </a:p>
        </p:txBody>
      </p:sp>
      <p:cxnSp>
        <p:nvCxnSpPr>
          <p:cNvPr id="9" name="Connettore diritto 8">
            <a:extLst>
              <a:ext uri="{FF2B5EF4-FFF2-40B4-BE49-F238E27FC236}">
                <a16:creationId xmlns:a16="http://schemas.microsoft.com/office/drawing/2014/main" id="{2351FE27-CB78-4D66-BF59-3E48A628C81B}"/>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sp>
        <p:nvSpPr>
          <p:cNvPr id="13" name="Segnaposto contenuto 3">
            <a:extLst>
              <a:ext uri="{FF2B5EF4-FFF2-40B4-BE49-F238E27FC236}">
                <a16:creationId xmlns:a16="http://schemas.microsoft.com/office/drawing/2014/main" id="{C4531844-9788-44DF-878A-C6C85975F590}"/>
              </a:ext>
            </a:extLst>
          </p:cNvPr>
          <p:cNvSpPr txBox="1">
            <a:spLocks/>
          </p:cNvSpPr>
          <p:nvPr/>
        </p:nvSpPr>
        <p:spPr>
          <a:xfrm>
            <a:off x="1110859" y="3429000"/>
            <a:ext cx="2297359" cy="1483822"/>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a:p>
            <a:pPr marL="342900" indent="-342900">
              <a:buFont typeface="Arial" panose="020B0604020202020204" pitchFamily="34" charset="0"/>
              <a:buChar char="•"/>
            </a:pPr>
            <a:r>
              <a:rPr lang="it-IT" dirty="0"/>
              <a:t>Volume</a:t>
            </a:r>
          </a:p>
          <a:p>
            <a:pPr marL="342900" indent="-342900">
              <a:buFont typeface="Arial" panose="020B0604020202020204" pitchFamily="34" charset="0"/>
              <a:buChar char="•"/>
            </a:pPr>
            <a:r>
              <a:rPr lang="it-IT" dirty="0"/>
              <a:t>Area</a:t>
            </a:r>
          </a:p>
          <a:p>
            <a:pPr marL="342900" indent="-342900">
              <a:buFont typeface="Arial" panose="020B0604020202020204" pitchFamily="34" charset="0"/>
              <a:buChar char="•"/>
            </a:pPr>
            <a:r>
              <a:rPr lang="it-IT" dirty="0"/>
              <a:t>R</a:t>
            </a:r>
          </a:p>
        </p:txBody>
      </p:sp>
      <p:sp>
        <p:nvSpPr>
          <p:cNvPr id="14" name="Segnaposto contenuto 3">
            <a:extLst>
              <a:ext uri="{FF2B5EF4-FFF2-40B4-BE49-F238E27FC236}">
                <a16:creationId xmlns:a16="http://schemas.microsoft.com/office/drawing/2014/main" id="{E8C2E37E-5C1D-4AC2-92FF-BFF5B79318F8}"/>
              </a:ext>
            </a:extLst>
          </p:cNvPr>
          <p:cNvSpPr txBox="1">
            <a:spLocks/>
          </p:cNvSpPr>
          <p:nvPr/>
        </p:nvSpPr>
        <p:spPr>
          <a:xfrm>
            <a:off x="3327944" y="3429000"/>
            <a:ext cx="3496805" cy="1483822"/>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a:p>
            <a:pPr marL="342900" indent="-342900">
              <a:buFont typeface="Arial" panose="020B0604020202020204" pitchFamily="34" charset="0"/>
              <a:buChar char="•"/>
            </a:pPr>
            <a:r>
              <a:rPr lang="it-IT" dirty="0" err="1"/>
              <a:t>Spherical</a:t>
            </a:r>
            <a:r>
              <a:rPr lang="it-IT" dirty="0"/>
              <a:t> </a:t>
            </a:r>
            <a:r>
              <a:rPr lang="it-IT" dirty="0" err="1"/>
              <a:t>disproportion</a:t>
            </a:r>
            <a:endParaRPr lang="it-IT" dirty="0"/>
          </a:p>
          <a:p>
            <a:pPr marL="342900" indent="-342900">
              <a:buFont typeface="Arial" panose="020B0604020202020204" pitchFamily="34" charset="0"/>
              <a:buChar char="•"/>
            </a:pPr>
            <a:r>
              <a:rPr lang="it-IT" dirty="0" err="1"/>
              <a:t>Sphericities</a:t>
            </a:r>
            <a:endParaRPr lang="it-IT" dirty="0"/>
          </a:p>
          <a:p>
            <a:pPr marL="342900" indent="-342900">
              <a:buFont typeface="Arial" panose="020B0604020202020204" pitchFamily="34" charset="0"/>
              <a:buChar char="•"/>
            </a:pPr>
            <a:r>
              <a:rPr lang="it-IT" dirty="0"/>
              <a:t>Surface/Volume Ratio</a:t>
            </a:r>
          </a:p>
        </p:txBody>
      </p:sp>
    </p:spTree>
    <p:extLst>
      <p:ext uri="{BB962C8B-B14F-4D97-AF65-F5344CB8AC3E}">
        <p14:creationId xmlns:p14="http://schemas.microsoft.com/office/powerpoint/2010/main" val="3895586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ED9F29E6-97E7-4AAA-9940-1D57E12BF80C}"/>
              </a:ext>
            </a:extLst>
          </p:cNvPr>
          <p:cNvSpPr/>
          <p:nvPr/>
        </p:nvSpPr>
        <p:spPr>
          <a:xfrm>
            <a:off x="1155052" y="2309018"/>
            <a:ext cx="9584483" cy="1628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16</a:t>
            </a:fld>
            <a:endParaRPr lang="it-IT" b="1" cap="all" spc="100" dirty="0">
              <a:solidFill>
                <a:schemeClr val="accent2"/>
              </a:solidFill>
            </a:endParaRPr>
          </a:p>
        </p:txBody>
      </p:sp>
      <p:graphicFrame>
        <p:nvGraphicFramePr>
          <p:cNvPr id="3" name="Tabella 2">
            <a:extLst>
              <a:ext uri="{FF2B5EF4-FFF2-40B4-BE49-F238E27FC236}">
                <a16:creationId xmlns:a16="http://schemas.microsoft.com/office/drawing/2014/main" id="{B7F5962E-714E-4112-B9CE-819DD4C79E1F}"/>
              </a:ext>
            </a:extLst>
          </p:cNvPr>
          <p:cNvGraphicFramePr>
            <a:graphicFrameLocks noGrp="1"/>
          </p:cNvGraphicFramePr>
          <p:nvPr>
            <p:extLst>
              <p:ext uri="{D42A27DB-BD31-4B8C-83A1-F6EECF244321}">
                <p14:modId xmlns:p14="http://schemas.microsoft.com/office/powerpoint/2010/main" val="3794310837"/>
              </p:ext>
            </p:extLst>
          </p:nvPr>
        </p:nvGraphicFramePr>
        <p:xfrm>
          <a:off x="1155052" y="2309018"/>
          <a:ext cx="9584483" cy="1628502"/>
        </p:xfrm>
        <a:graphic>
          <a:graphicData uri="http://schemas.openxmlformats.org/drawingml/2006/table">
            <a:tbl>
              <a:tblPr/>
              <a:tblGrid>
                <a:gridCol w="668927">
                  <a:extLst>
                    <a:ext uri="{9D8B030D-6E8A-4147-A177-3AD203B41FA5}">
                      <a16:colId xmlns:a16="http://schemas.microsoft.com/office/drawing/2014/main" val="1395185841"/>
                    </a:ext>
                  </a:extLst>
                </a:gridCol>
                <a:gridCol w="1243788">
                  <a:extLst>
                    <a:ext uri="{9D8B030D-6E8A-4147-A177-3AD203B41FA5}">
                      <a16:colId xmlns:a16="http://schemas.microsoft.com/office/drawing/2014/main" val="891532785"/>
                    </a:ext>
                  </a:extLst>
                </a:gridCol>
                <a:gridCol w="1160172">
                  <a:extLst>
                    <a:ext uri="{9D8B030D-6E8A-4147-A177-3AD203B41FA5}">
                      <a16:colId xmlns:a16="http://schemas.microsoft.com/office/drawing/2014/main" val="3617649469"/>
                    </a:ext>
                  </a:extLst>
                </a:gridCol>
                <a:gridCol w="1170624">
                  <a:extLst>
                    <a:ext uri="{9D8B030D-6E8A-4147-A177-3AD203B41FA5}">
                      <a16:colId xmlns:a16="http://schemas.microsoft.com/office/drawing/2014/main" val="4148696607"/>
                    </a:ext>
                  </a:extLst>
                </a:gridCol>
                <a:gridCol w="1996332">
                  <a:extLst>
                    <a:ext uri="{9D8B030D-6E8A-4147-A177-3AD203B41FA5}">
                      <a16:colId xmlns:a16="http://schemas.microsoft.com/office/drawing/2014/main" val="3697085951"/>
                    </a:ext>
                  </a:extLst>
                </a:gridCol>
                <a:gridCol w="1560832">
                  <a:extLst>
                    <a:ext uri="{9D8B030D-6E8A-4147-A177-3AD203B41FA5}">
                      <a16:colId xmlns:a16="http://schemas.microsoft.com/office/drawing/2014/main" val="2585656759"/>
                    </a:ext>
                  </a:extLst>
                </a:gridCol>
                <a:gridCol w="1783808">
                  <a:extLst>
                    <a:ext uri="{9D8B030D-6E8A-4147-A177-3AD203B41FA5}">
                      <a16:colId xmlns:a16="http://schemas.microsoft.com/office/drawing/2014/main" val="3236983777"/>
                    </a:ext>
                  </a:extLst>
                </a:gridCol>
              </a:tblGrid>
              <a:tr h="271417">
                <a:tc>
                  <a:txBody>
                    <a:bodyPr/>
                    <a:lstStyle/>
                    <a:p>
                      <a:pPr algn="ctr" fontAlgn="b"/>
                      <a:r>
                        <a:rPr lang="it-IT" sz="1100" b="0" i="0" u="none" strike="noStrike">
                          <a:solidFill>
                            <a:srgbClr val="000000"/>
                          </a:solidFill>
                          <a:effectLst/>
                          <a:latin typeface="Calibri" panose="020F0502020204030204" pitchFamily="34" charset="0"/>
                        </a:rPr>
                        <a:t>sliceNum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volumes mm3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dirty="0" err="1">
                          <a:solidFill>
                            <a:srgbClr val="000000"/>
                          </a:solidFill>
                          <a:effectLst/>
                          <a:latin typeface="Calibri" panose="020F0502020204030204" pitchFamily="34" charset="0"/>
                        </a:rPr>
                        <a:t>areas</a:t>
                      </a:r>
                      <a:endParaRPr lang="it-IT"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spherical_disproportions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sphericities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surfacevolume__ratios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0860572"/>
                  </a:ext>
                </a:extLst>
              </a:tr>
              <a:tr h="271417">
                <a:tc>
                  <a:txBody>
                    <a:bodyPr/>
                    <a:lstStyle/>
                    <a:p>
                      <a:pPr algn="ctr" fontAlgn="b"/>
                      <a:r>
                        <a:rPr lang="it-IT" sz="1100" b="0" i="0" u="none" strike="noStrike">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451,578331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8,218227386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4,759355675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0,028871674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34,63602415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0,018198897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9648788"/>
                  </a:ext>
                </a:extLst>
              </a:tr>
              <a:tr h="271417">
                <a:tc>
                  <a:txBody>
                    <a:bodyPr/>
                    <a:lstStyle/>
                    <a:p>
                      <a:pPr algn="ctr" fontAlgn="b"/>
                      <a:r>
                        <a:rPr lang="it-IT" sz="1100" b="0" i="0" u="none" strike="noStrike">
                          <a:solidFill>
                            <a:srgbClr val="000000"/>
                          </a:solidFill>
                          <a:effectLst/>
                          <a:latin typeface="Calibri" panose="020F0502020204030204" pitchFamily="34" charset="0"/>
                        </a:rPr>
                        <a:t>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1140,829468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26,55687256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6,48202508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0,050297413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19,8817381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0,023278565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2158853"/>
                  </a:ext>
                </a:extLst>
              </a:tr>
              <a:tr h="271417">
                <a:tc>
                  <a:txBody>
                    <a:bodyPr/>
                    <a:lstStyle/>
                    <a:p>
                      <a:pPr algn="ctr" fontAlgn="b"/>
                      <a:r>
                        <a:rPr lang="it-IT" sz="1100" b="0" i="0" u="none" strike="noStrike">
                          <a:solidFill>
                            <a:srgbClr val="000000"/>
                          </a:solidFill>
                          <a:effectLst/>
                          <a:latin typeface="Calibri" panose="020F050202020403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1250,158958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24,6500499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6,682806341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0,043922817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22,76721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0,019717533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1554065"/>
                  </a:ext>
                </a:extLst>
              </a:tr>
              <a:tr h="271417">
                <a:tc>
                  <a:txBody>
                    <a:bodyPr/>
                    <a:lstStyle/>
                    <a:p>
                      <a:pPr algn="ctr" fontAlgn="b"/>
                      <a:r>
                        <a:rPr lang="it-IT" sz="1100" b="0" i="0" u="none" strike="noStrike">
                          <a:solidFill>
                            <a:srgbClr val="000000"/>
                          </a:solidFill>
                          <a:effectLst/>
                          <a:latin typeface="Calibri" panose="020F0502020204030204" pitchFamily="34" charset="0"/>
                        </a:rPr>
                        <a:t>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722,5253296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20,47115601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5,566576167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0,052572205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19,02145822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0,028332787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5359358"/>
                  </a:ext>
                </a:extLst>
              </a:tr>
              <a:tr h="271417">
                <a:tc>
                  <a:txBody>
                    <a:bodyPr/>
                    <a:lstStyle/>
                    <a:p>
                      <a:pPr algn="ctr" fontAlgn="b"/>
                      <a:r>
                        <a:rPr lang="it-IT" sz="1100" b="0" i="0" u="none" strike="noStrike">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2,376728058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0,147397537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0,827872827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0,017114062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58,43148082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dirty="0">
                          <a:solidFill>
                            <a:srgbClr val="000000"/>
                          </a:solidFill>
                          <a:effectLst/>
                          <a:latin typeface="Calibri" panose="020F0502020204030204" pitchFamily="34" charset="0"/>
                        </a:rPr>
                        <a:t>0,062016997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2108184"/>
                  </a:ext>
                </a:extLst>
              </a:tr>
            </a:tbl>
          </a:graphicData>
        </a:graphic>
      </p:graphicFrame>
      <p:sp>
        <p:nvSpPr>
          <p:cNvPr id="7" name="Titolo 2">
            <a:extLst>
              <a:ext uri="{FF2B5EF4-FFF2-40B4-BE49-F238E27FC236}">
                <a16:creationId xmlns:a16="http://schemas.microsoft.com/office/drawing/2014/main" id="{3DA6F926-E8E3-4923-8263-EC50190CA4EB}"/>
              </a:ext>
            </a:extLst>
          </p:cNvPr>
          <p:cNvSpPr txBox="1">
            <a:spLocks/>
          </p:cNvSpPr>
          <p:nvPr/>
        </p:nvSpPr>
        <p:spPr>
          <a:xfrm>
            <a:off x="838200" y="466771"/>
            <a:ext cx="5171902" cy="849080"/>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r>
              <a:rPr lang="it-IT" b="1" dirty="0"/>
              <a:t> </a:t>
            </a:r>
            <a:r>
              <a:rPr lang="it-IT" b="1" dirty="0" err="1"/>
              <a:t>example</a:t>
            </a:r>
            <a:endParaRPr lang="en-US" b="1" dirty="0"/>
          </a:p>
        </p:txBody>
      </p:sp>
    </p:spTree>
    <p:extLst>
      <p:ext uri="{BB962C8B-B14F-4D97-AF65-F5344CB8AC3E}">
        <p14:creationId xmlns:p14="http://schemas.microsoft.com/office/powerpoint/2010/main" val="1793066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1853738"/>
            <a:ext cx="9144000" cy="2340864"/>
          </a:xfrm>
        </p:spPr>
        <p:txBody>
          <a:bodyPr rtlCol="0">
            <a:normAutofit fontScale="90000"/>
          </a:bodyPr>
          <a:lstStyle/>
          <a:p>
            <a:pPr rtl="0"/>
            <a:r>
              <a:rPr lang="it-IT" dirty="0"/>
              <a:t>VISUALIZATION AND SEGMENTATION TOOL DEMO</a:t>
            </a:r>
          </a:p>
        </p:txBody>
      </p:sp>
    </p:spTree>
    <p:extLst>
      <p:ext uri="{BB962C8B-B14F-4D97-AF65-F5344CB8AC3E}">
        <p14:creationId xmlns:p14="http://schemas.microsoft.com/office/powerpoint/2010/main" val="684498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it-IT" sz="5400" dirty="0"/>
              <a:t>Demo</a:t>
            </a:r>
          </a:p>
        </p:txBody>
      </p:sp>
      <p:pic>
        <p:nvPicPr>
          <p:cNvPr id="4" name="medical_img_demo">
            <a:hlinkClick r:id="" action="ppaction://media"/>
            <a:extLst>
              <a:ext uri="{FF2B5EF4-FFF2-40B4-BE49-F238E27FC236}">
                <a16:creationId xmlns:a16="http://schemas.microsoft.com/office/drawing/2014/main" id="{579664F0-1EC7-4F19-8AA3-A465EB075C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8375" y="1485835"/>
            <a:ext cx="8593494" cy="4833841"/>
          </a:xfrm>
          <a:prstGeom prst="rect">
            <a:avLst/>
          </a:prstGeom>
        </p:spPr>
      </p:pic>
    </p:spTree>
    <p:extLst>
      <p:ext uri="{BB962C8B-B14F-4D97-AF65-F5344CB8AC3E}">
        <p14:creationId xmlns:p14="http://schemas.microsoft.com/office/powerpoint/2010/main" val="347570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1686975"/>
            <a:ext cx="9144000" cy="2340864"/>
          </a:xfrm>
        </p:spPr>
        <p:txBody>
          <a:bodyPr rtlCol="0"/>
          <a:lstStyle/>
          <a:p>
            <a:pPr rtl="0"/>
            <a:r>
              <a:rPr lang="it-IT" dirty="0"/>
              <a:t>CLUSTERING AND CLASSIFICATION</a:t>
            </a:r>
          </a:p>
        </p:txBody>
      </p:sp>
    </p:spTree>
    <p:extLst>
      <p:ext uri="{BB962C8B-B14F-4D97-AF65-F5344CB8AC3E}">
        <p14:creationId xmlns:p14="http://schemas.microsoft.com/office/powerpoint/2010/main" val="2833149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8100000" scaled="1"/>
        </a:gradFill>
        <a:effectLst/>
      </p:bgPr>
    </p:bg>
    <p:spTree>
      <p:nvGrpSpPr>
        <p:cNvPr id="1" name=""/>
        <p:cNvGrpSpPr/>
        <p:nvPr/>
      </p:nvGrpSpPr>
      <p:grpSpPr>
        <a:xfrm>
          <a:off x="0" y="0"/>
          <a:ext cx="0" cy="0"/>
          <a:chOff x="0" y="0"/>
          <a:chExt cx="0" cy="0"/>
        </a:xfrm>
      </p:grpSpPr>
      <p:pic>
        <p:nvPicPr>
          <p:cNvPr id="7" name="Elemento grafico 6" descr="Polmoni con virus con riempimento a tinta unita">
            <a:extLst>
              <a:ext uri="{FF2B5EF4-FFF2-40B4-BE49-F238E27FC236}">
                <a16:creationId xmlns:a16="http://schemas.microsoft.com/office/drawing/2014/main" id="{12546D72-3010-4F7F-A396-002C8C9127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8460" y="-6476"/>
            <a:ext cx="6663308" cy="6663308"/>
          </a:xfrm>
          <a:prstGeom prst="rect">
            <a:avLst/>
          </a:prstGeom>
        </p:spPr>
      </p:pic>
      <p:sp>
        <p:nvSpPr>
          <p:cNvPr id="4" name="Segnaposto testo 3">
            <a:extLst>
              <a:ext uri="{FF2B5EF4-FFF2-40B4-BE49-F238E27FC236}">
                <a16:creationId xmlns:a16="http://schemas.microsoft.com/office/drawing/2014/main" id="{65DE74E9-AA78-46C1-845A-0B72FA8AF35E}"/>
              </a:ext>
            </a:extLst>
          </p:cNvPr>
          <p:cNvSpPr>
            <a:spLocks noGrp="1"/>
          </p:cNvSpPr>
          <p:nvPr>
            <p:ph type="body" sz="quarter" idx="13"/>
          </p:nvPr>
        </p:nvSpPr>
        <p:spPr>
          <a:xfrm>
            <a:off x="6502894" y="2663408"/>
            <a:ext cx="4611222" cy="2984917"/>
          </a:xfrm>
          <a:ln w="25400">
            <a:solidFill>
              <a:schemeClr val="bg1">
                <a:lumMod val="95000"/>
              </a:schemeClr>
            </a:solidFill>
          </a:ln>
        </p:spPr>
        <p:txBody>
          <a:bodyPr rtlCol="0">
            <a:normAutofit/>
          </a:bodyPr>
          <a:lstStyle/>
          <a:p>
            <a:pPr marL="457200" indent="-457200" algn="l" rtl="0">
              <a:lnSpc>
                <a:spcPct val="150000"/>
              </a:lnSpc>
              <a:buClr>
                <a:schemeClr val="bg1">
                  <a:lumMod val="85000"/>
                </a:schemeClr>
              </a:buClr>
              <a:buSzPct val="110000"/>
              <a:buFont typeface="+mj-lt"/>
              <a:buAutoNum type="arabicPeriod"/>
            </a:pPr>
            <a:r>
              <a:rPr lang="it-IT" sz="2000" b="1" dirty="0"/>
              <a:t> </a:t>
            </a:r>
            <a:r>
              <a:rPr lang="it-IT" sz="2000" dirty="0" err="1"/>
              <a:t>Introduction</a:t>
            </a:r>
            <a:endParaRPr lang="it-IT" sz="2000" dirty="0"/>
          </a:p>
          <a:p>
            <a:pPr marL="457200" indent="-457200" algn="l" rtl="0">
              <a:lnSpc>
                <a:spcPct val="150000"/>
              </a:lnSpc>
              <a:buClr>
                <a:schemeClr val="bg1">
                  <a:lumMod val="85000"/>
                </a:schemeClr>
              </a:buClr>
              <a:buSzPct val="110000"/>
              <a:buFont typeface="+mj-lt"/>
              <a:buAutoNum type="arabicPeriod"/>
            </a:pPr>
            <a:r>
              <a:rPr lang="it-IT" sz="2000" b="1" dirty="0"/>
              <a:t> </a:t>
            </a:r>
            <a:r>
              <a:rPr lang="it-IT" sz="2000" dirty="0"/>
              <a:t>I</a:t>
            </a:r>
            <a:r>
              <a:rPr lang="it-IT" sz="2000" dirty="0">
                <a:solidFill>
                  <a:schemeClr val="bg1"/>
                </a:solidFill>
              </a:rPr>
              <a:t>mage </a:t>
            </a:r>
            <a:r>
              <a:rPr lang="it-IT" sz="2000" dirty="0" err="1"/>
              <a:t>V</a:t>
            </a:r>
            <a:r>
              <a:rPr lang="it-IT" sz="2000" dirty="0" err="1">
                <a:solidFill>
                  <a:schemeClr val="bg1"/>
                </a:solidFill>
              </a:rPr>
              <a:t>isualization</a:t>
            </a:r>
            <a:r>
              <a:rPr lang="it-IT" sz="2000" dirty="0">
                <a:solidFill>
                  <a:schemeClr val="bg1"/>
                </a:solidFill>
              </a:rPr>
              <a:t> </a:t>
            </a:r>
            <a:r>
              <a:rPr lang="it-IT" sz="2000" dirty="0"/>
              <a:t>T</a:t>
            </a:r>
            <a:r>
              <a:rPr lang="it-IT" sz="2000" dirty="0">
                <a:solidFill>
                  <a:schemeClr val="bg1"/>
                </a:solidFill>
              </a:rPr>
              <a:t>ool</a:t>
            </a:r>
          </a:p>
          <a:p>
            <a:pPr marL="457200" indent="-457200" algn="l" rtl="0">
              <a:lnSpc>
                <a:spcPct val="150000"/>
              </a:lnSpc>
              <a:buClr>
                <a:schemeClr val="bg1">
                  <a:lumMod val="85000"/>
                </a:schemeClr>
              </a:buClr>
              <a:buSzPct val="110000"/>
              <a:buFont typeface="+mj-lt"/>
              <a:buAutoNum type="arabicPeriod"/>
            </a:pPr>
            <a:r>
              <a:rPr lang="it-IT" sz="2000" b="1" dirty="0"/>
              <a:t> </a:t>
            </a:r>
            <a:r>
              <a:rPr lang="it-IT" sz="2000" dirty="0"/>
              <a:t>Image </a:t>
            </a:r>
            <a:r>
              <a:rPr lang="it-IT" sz="2000" dirty="0" err="1"/>
              <a:t>Segmentation</a:t>
            </a:r>
            <a:r>
              <a:rPr lang="it-IT" sz="2000" dirty="0"/>
              <a:t> Tool</a:t>
            </a:r>
          </a:p>
          <a:p>
            <a:pPr marL="457200" indent="-457200" algn="l" rtl="0">
              <a:lnSpc>
                <a:spcPct val="150000"/>
              </a:lnSpc>
              <a:buClr>
                <a:schemeClr val="bg1">
                  <a:lumMod val="85000"/>
                </a:schemeClr>
              </a:buClr>
              <a:buSzPct val="110000"/>
              <a:buFont typeface="+mj-lt"/>
              <a:buAutoNum type="arabicPeriod"/>
            </a:pPr>
            <a:r>
              <a:rPr lang="it-IT" sz="2000" b="1" dirty="0"/>
              <a:t> </a:t>
            </a:r>
            <a:r>
              <a:rPr lang="it-IT" sz="2000" dirty="0"/>
              <a:t>Clustering and </a:t>
            </a:r>
            <a:r>
              <a:rPr lang="it-IT" sz="2000" dirty="0" err="1"/>
              <a:t>Classification</a:t>
            </a:r>
            <a:r>
              <a:rPr lang="it-IT" sz="2000" dirty="0"/>
              <a:t> Tool</a:t>
            </a:r>
          </a:p>
        </p:txBody>
      </p:sp>
      <p:pic>
        <p:nvPicPr>
          <p:cNvPr id="6" name="Segnaposto immagine 5">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a:blip r:embed="rId5"/>
          <a:srcRect/>
          <a:stretch/>
        </p:blipFill>
        <p:spPr>
          <a:xfrm>
            <a:off x="1381118" y="1635646"/>
            <a:ext cx="3759349" cy="3759810"/>
          </a:xfrm>
        </p:spPr>
      </p:pic>
      <p:sp>
        <p:nvSpPr>
          <p:cNvPr id="8" name="Segnaposto piè di pagina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552127" y="1942016"/>
            <a:ext cx="2788920" cy="358149"/>
          </a:xfrm>
        </p:spPr>
        <p:txBody>
          <a:bodyPr rtlCol="0"/>
          <a:lstStyle/>
          <a:p>
            <a:pPr rtl="0"/>
            <a:r>
              <a:rPr lang="it-IT" sz="1200" spc="400" dirty="0"/>
              <a:t>LUNG CANCER IMAGING TOOL</a:t>
            </a:r>
            <a:endParaRPr lang="it-IT" dirty="0"/>
          </a:p>
        </p:txBody>
      </p:sp>
      <p:sp>
        <p:nvSpPr>
          <p:cNvPr id="9" name="Segnaposto numero diapositiva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it-IT" smtClean="0"/>
              <a:pPr/>
              <a:t>2</a:t>
            </a:fld>
            <a:endParaRPr lang="it-IT" dirty="0"/>
          </a:p>
        </p:txBody>
      </p:sp>
      <p:sp>
        <p:nvSpPr>
          <p:cNvPr id="10" name="Titolo 1">
            <a:extLst>
              <a:ext uri="{FF2B5EF4-FFF2-40B4-BE49-F238E27FC236}">
                <a16:creationId xmlns:a16="http://schemas.microsoft.com/office/drawing/2014/main" id="{755400C6-0994-489B-8FA3-0AFD321CF07F}"/>
              </a:ext>
            </a:extLst>
          </p:cNvPr>
          <p:cNvSpPr txBox="1">
            <a:spLocks/>
          </p:cNvSpPr>
          <p:nvPr/>
        </p:nvSpPr>
        <p:spPr>
          <a:xfrm>
            <a:off x="7194402" y="1427374"/>
            <a:ext cx="3067840" cy="892131"/>
          </a:xfrm>
          <a:prstGeom prst="rect">
            <a:avLst/>
          </a:prstGeom>
          <a:ln w="25400">
            <a:noFill/>
          </a:ln>
        </p:spPr>
        <p:txBody>
          <a:bodyPr vert="horz" lIns="91440" tIns="45720" rIns="91440" bIns="45720" rtlCol="0" anchor="b">
            <a:normAutofit/>
          </a:bodyPr>
          <a:lstStyle>
            <a:lvl1pPr algn="r" defTabSz="914400" rtl="0" eaLnBrk="1" latinLnBrk="0" hangingPunct="1">
              <a:lnSpc>
                <a:spcPct val="90000"/>
              </a:lnSpc>
              <a:spcBef>
                <a:spcPct val="0"/>
              </a:spcBef>
              <a:buNone/>
              <a:defRPr sz="6000" b="1" kern="1200" cap="all" spc="400" baseline="0">
                <a:solidFill>
                  <a:schemeClr val="bg1"/>
                </a:solidFill>
                <a:latin typeface="+mj-lt"/>
                <a:ea typeface="+mj-ea"/>
                <a:cs typeface="+mj-cs"/>
              </a:defRPr>
            </a:lvl1pPr>
          </a:lstStyle>
          <a:p>
            <a:pPr algn="ctr"/>
            <a:r>
              <a:rPr lang="it-IT" sz="5400" dirty="0">
                <a:effectLst>
                  <a:outerShdw blurRad="38100" dist="38100" dir="2700000" algn="tl">
                    <a:srgbClr val="000000">
                      <a:alpha val="43137"/>
                    </a:srgbClr>
                  </a:outerShdw>
                </a:effectLst>
              </a:rPr>
              <a:t>Topics</a:t>
            </a:r>
            <a:endParaRPr lang="it-IT"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850392" y="2825495"/>
            <a:ext cx="6190488" cy="3530853"/>
          </a:xfrm>
        </p:spPr>
        <p:txBody>
          <a:bodyPr rtlCol="0">
            <a:normAutofit/>
          </a:bodyPr>
          <a:lstStyle/>
          <a:p>
            <a:pPr rtl="0"/>
            <a:r>
              <a:rPr lang="en-US" sz="2000" dirty="0"/>
              <a:t>Exploiting the features extracted, we managed to build a clustering algorithm that</a:t>
            </a:r>
            <a:r>
              <a:rPr lang="en-US" dirty="0"/>
              <a:t> grouped lesions according to their characteristics.</a:t>
            </a:r>
          </a:p>
          <a:p>
            <a:pPr rtl="0"/>
            <a:r>
              <a:rPr lang="en-US" sz="2000" dirty="0"/>
              <a:t>For this purpose, a k-means algorithm has been implemented, and a target of 3 clusters has been set (a different number can be selected by the doctor).</a:t>
            </a:r>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3"/>
          <a:srcRect l="17250" r="17250"/>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20</a:t>
            </a:fld>
            <a:endParaRPr lang="it-IT"/>
          </a:p>
        </p:txBody>
      </p:sp>
      <p:sp>
        <p:nvSpPr>
          <p:cNvPr id="12" name="Titolo 2">
            <a:extLst>
              <a:ext uri="{FF2B5EF4-FFF2-40B4-BE49-F238E27FC236}">
                <a16:creationId xmlns:a16="http://schemas.microsoft.com/office/drawing/2014/main" id="{D244271E-1030-4B43-8DB4-9E472E208691}"/>
              </a:ext>
            </a:extLst>
          </p:cNvPr>
          <p:cNvSpPr txBox="1">
            <a:spLocks/>
          </p:cNvSpPr>
          <p:nvPr/>
        </p:nvSpPr>
        <p:spPr>
          <a:xfrm>
            <a:off x="850391" y="1324946"/>
            <a:ext cx="6007609" cy="694353"/>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Clustering and </a:t>
            </a:r>
            <a:r>
              <a:rPr lang="it-IT" b="1" dirty="0" err="1"/>
              <a:t>classification</a:t>
            </a:r>
            <a:endParaRPr lang="en-US" b="1" dirty="0"/>
          </a:p>
        </p:txBody>
      </p:sp>
      <p:grpSp>
        <p:nvGrpSpPr>
          <p:cNvPr id="17" name="Gruppo 16">
            <a:extLst>
              <a:ext uri="{FF2B5EF4-FFF2-40B4-BE49-F238E27FC236}">
                <a16:creationId xmlns:a16="http://schemas.microsoft.com/office/drawing/2014/main" id="{FC0B874C-0FD4-48D9-A4B2-226BAE39181E}"/>
              </a:ext>
            </a:extLst>
          </p:cNvPr>
          <p:cNvGrpSpPr/>
          <p:nvPr/>
        </p:nvGrpSpPr>
        <p:grpSpPr>
          <a:xfrm>
            <a:off x="112776" y="875420"/>
            <a:ext cx="899052" cy="899052"/>
            <a:chOff x="5793600" y="4634002"/>
            <a:chExt cx="899052" cy="899052"/>
          </a:xfrm>
        </p:grpSpPr>
        <p:pic>
          <p:nvPicPr>
            <p:cNvPr id="14" name="Elemento grafico 13" descr="Utenti con riempimento a tinta unita">
              <a:extLst>
                <a:ext uri="{FF2B5EF4-FFF2-40B4-BE49-F238E27FC236}">
                  <a16:creationId xmlns:a16="http://schemas.microsoft.com/office/drawing/2014/main" id="{D5E368F6-163D-4E79-BF40-7204045758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93600" y="4634002"/>
              <a:ext cx="899052" cy="899052"/>
            </a:xfrm>
            <a:prstGeom prst="rect">
              <a:avLst/>
            </a:prstGeom>
          </p:spPr>
        </p:pic>
        <p:pic>
          <p:nvPicPr>
            <p:cNvPr id="16" name="Elemento grafico 15" descr="Utente con riempimento a tinta unita">
              <a:extLst>
                <a:ext uri="{FF2B5EF4-FFF2-40B4-BE49-F238E27FC236}">
                  <a16:creationId xmlns:a16="http://schemas.microsoft.com/office/drawing/2014/main" id="{E3296C2C-6729-4F9F-8A34-C20EEC0ABD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1196" y="4870085"/>
              <a:ext cx="560687" cy="560687"/>
            </a:xfrm>
            <a:prstGeom prst="rect">
              <a:avLst/>
            </a:prstGeom>
          </p:spPr>
        </p:pic>
      </p:grpSp>
      <p:cxnSp>
        <p:nvCxnSpPr>
          <p:cNvPr id="18" name="Connettore diritto 17">
            <a:extLst>
              <a:ext uri="{FF2B5EF4-FFF2-40B4-BE49-F238E27FC236}">
                <a16:creationId xmlns:a16="http://schemas.microsoft.com/office/drawing/2014/main" id="{68942683-AE7B-4588-B25B-DBDA6F9E4137}"/>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59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21</a:t>
            </a:fld>
            <a:endParaRPr lang="it-IT" b="1" cap="all" spc="100" dirty="0">
              <a:solidFill>
                <a:schemeClr val="accent2"/>
              </a:solidFill>
            </a:endParaRPr>
          </a:p>
        </p:txBody>
      </p:sp>
      <p:pic>
        <p:nvPicPr>
          <p:cNvPr id="6" name="Immagine 5">
            <a:extLst>
              <a:ext uri="{FF2B5EF4-FFF2-40B4-BE49-F238E27FC236}">
                <a16:creationId xmlns:a16="http://schemas.microsoft.com/office/drawing/2014/main" id="{7A53BA43-BAF1-4DCE-8019-F1046A14F5F2}"/>
              </a:ext>
            </a:extLst>
          </p:cNvPr>
          <p:cNvPicPr>
            <a:picLocks noChangeAspect="1"/>
          </p:cNvPicPr>
          <p:nvPr/>
        </p:nvPicPr>
        <p:blipFill>
          <a:blip r:embed="rId3"/>
          <a:srcRect/>
          <a:stretch/>
        </p:blipFill>
        <p:spPr>
          <a:xfrm>
            <a:off x="1014132" y="2427351"/>
            <a:ext cx="5936079" cy="2275254"/>
          </a:xfrm>
          <a:prstGeom prst="rect">
            <a:avLst/>
          </a:prstGeom>
        </p:spPr>
      </p:pic>
      <p:sp>
        <p:nvSpPr>
          <p:cNvPr id="5" name="Segnaposto piè di pagina 9">
            <a:extLst>
              <a:ext uri="{FF2B5EF4-FFF2-40B4-BE49-F238E27FC236}">
                <a16:creationId xmlns:a16="http://schemas.microsoft.com/office/drawing/2014/main" id="{321E0FF0-8A60-42C8-ADA5-ADE0309842BD}"/>
              </a:ext>
            </a:extLst>
          </p:cNvPr>
          <p:cNvSpPr txBox="1">
            <a:spLocks/>
          </p:cNvSpPr>
          <p:nvPr/>
        </p:nvSpPr>
        <p:spPr>
          <a:xfrm>
            <a:off x="838201" y="1133288"/>
            <a:ext cx="1552800" cy="365125"/>
          </a:xfrm>
          <a:prstGeom prst="rect">
            <a:avLst/>
          </a:prstGeom>
        </p:spPr>
        <p:txBody>
          <a:bodyPr rtlCol="0"/>
          <a:ls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600" b="1" dirty="0">
                <a:latin typeface="+mj-lt"/>
              </a:rPr>
              <a:t>Clustering</a:t>
            </a:r>
            <a:endParaRPr lang="it-IT" sz="2400" b="1" dirty="0">
              <a:latin typeface="+mj-lt"/>
            </a:endParaRPr>
          </a:p>
        </p:txBody>
      </p:sp>
      <p:sp>
        <p:nvSpPr>
          <p:cNvPr id="8" name="Titolo 2">
            <a:extLst>
              <a:ext uri="{FF2B5EF4-FFF2-40B4-BE49-F238E27FC236}">
                <a16:creationId xmlns:a16="http://schemas.microsoft.com/office/drawing/2014/main" id="{30883109-44F1-40B5-88E3-680236183FD1}"/>
              </a:ext>
            </a:extLst>
          </p:cNvPr>
          <p:cNvSpPr txBox="1">
            <a:spLocks/>
          </p:cNvSpPr>
          <p:nvPr/>
        </p:nvSpPr>
        <p:spPr>
          <a:xfrm>
            <a:off x="838201" y="466771"/>
            <a:ext cx="300990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endParaRPr lang="en-US" b="1" dirty="0"/>
          </a:p>
        </p:txBody>
      </p:sp>
      <p:sp>
        <p:nvSpPr>
          <p:cNvPr id="2" name="Rettangolo con angoli arrotondati 1">
            <a:extLst>
              <a:ext uri="{FF2B5EF4-FFF2-40B4-BE49-F238E27FC236}">
                <a16:creationId xmlns:a16="http://schemas.microsoft.com/office/drawing/2014/main" id="{71019D1F-C936-41A4-8509-A866D730B2D7}"/>
              </a:ext>
            </a:extLst>
          </p:cNvPr>
          <p:cNvSpPr/>
          <p:nvPr/>
        </p:nvSpPr>
        <p:spPr>
          <a:xfrm>
            <a:off x="8487295" y="783801"/>
            <a:ext cx="1645920" cy="532049"/>
          </a:xfrm>
          <a:prstGeom prst="roundRect">
            <a:avLst/>
          </a:prstGeom>
          <a:solidFill>
            <a:srgbClr val="A20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Cluster 1</a:t>
            </a:r>
          </a:p>
        </p:txBody>
      </p:sp>
      <p:cxnSp>
        <p:nvCxnSpPr>
          <p:cNvPr id="4" name="Connettore 2 3">
            <a:extLst>
              <a:ext uri="{FF2B5EF4-FFF2-40B4-BE49-F238E27FC236}">
                <a16:creationId xmlns:a16="http://schemas.microsoft.com/office/drawing/2014/main" id="{79DBB8E6-915C-4041-BA28-65EC42F9F443}"/>
              </a:ext>
            </a:extLst>
          </p:cNvPr>
          <p:cNvCxnSpPr>
            <a:stCxn id="2" idx="2"/>
          </p:cNvCxnSpPr>
          <p:nvPr/>
        </p:nvCxnSpPr>
        <p:spPr>
          <a:xfrm>
            <a:off x="9310255" y="1315850"/>
            <a:ext cx="0" cy="305132"/>
          </a:xfrm>
          <a:prstGeom prst="straightConnector1">
            <a:avLst/>
          </a:prstGeom>
          <a:ln>
            <a:solidFill>
              <a:srgbClr val="A20043"/>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C1EC6608-0C8D-432B-A520-68EE9F708595}"/>
              </a:ext>
            </a:extLst>
          </p:cNvPr>
          <p:cNvSpPr txBox="1"/>
          <p:nvPr/>
        </p:nvSpPr>
        <p:spPr>
          <a:xfrm>
            <a:off x="7980218" y="1690724"/>
            <a:ext cx="2890535" cy="369332"/>
          </a:xfrm>
          <a:prstGeom prst="rect">
            <a:avLst/>
          </a:prstGeom>
          <a:noFill/>
        </p:spPr>
        <p:txBody>
          <a:bodyPr wrap="none" rtlCol="0">
            <a:spAutoFit/>
          </a:bodyPr>
          <a:lstStyle/>
          <a:p>
            <a:r>
              <a:rPr lang="it-IT" dirty="0"/>
              <a:t>High area, low </a:t>
            </a:r>
            <a:r>
              <a:rPr lang="it-IT" dirty="0" err="1"/>
              <a:t>sphericity</a:t>
            </a:r>
            <a:endParaRPr lang="it-IT" dirty="0"/>
          </a:p>
        </p:txBody>
      </p:sp>
      <p:sp>
        <p:nvSpPr>
          <p:cNvPr id="12" name="Rettangolo con angoli arrotondati 11">
            <a:extLst>
              <a:ext uri="{FF2B5EF4-FFF2-40B4-BE49-F238E27FC236}">
                <a16:creationId xmlns:a16="http://schemas.microsoft.com/office/drawing/2014/main" id="{E3C9B3F6-10B5-4820-ABA8-9E4FA3430845}"/>
              </a:ext>
            </a:extLst>
          </p:cNvPr>
          <p:cNvSpPr/>
          <p:nvPr/>
        </p:nvSpPr>
        <p:spPr>
          <a:xfrm>
            <a:off x="8487295" y="2756689"/>
            <a:ext cx="1645920" cy="532049"/>
          </a:xfrm>
          <a:prstGeom prst="roundRect">
            <a:avLst/>
          </a:prstGeom>
          <a:solidFill>
            <a:srgbClr val="A20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Cluster 2</a:t>
            </a:r>
          </a:p>
        </p:txBody>
      </p:sp>
      <p:cxnSp>
        <p:nvCxnSpPr>
          <p:cNvPr id="13" name="Connettore 2 12">
            <a:extLst>
              <a:ext uri="{FF2B5EF4-FFF2-40B4-BE49-F238E27FC236}">
                <a16:creationId xmlns:a16="http://schemas.microsoft.com/office/drawing/2014/main" id="{47199BAD-6CF6-45EA-A3C3-68B1B1F02D52}"/>
              </a:ext>
            </a:extLst>
          </p:cNvPr>
          <p:cNvCxnSpPr>
            <a:stCxn id="12" idx="2"/>
          </p:cNvCxnSpPr>
          <p:nvPr/>
        </p:nvCxnSpPr>
        <p:spPr>
          <a:xfrm>
            <a:off x="9310255" y="3288738"/>
            <a:ext cx="0" cy="305132"/>
          </a:xfrm>
          <a:prstGeom prst="straightConnector1">
            <a:avLst/>
          </a:prstGeom>
          <a:ln>
            <a:solidFill>
              <a:srgbClr val="A20043"/>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4C38EF34-719A-4B42-BD66-2FA3EEB4E93F}"/>
              </a:ext>
            </a:extLst>
          </p:cNvPr>
          <p:cNvSpPr txBox="1"/>
          <p:nvPr/>
        </p:nvSpPr>
        <p:spPr>
          <a:xfrm>
            <a:off x="7980218" y="3663612"/>
            <a:ext cx="2890535" cy="369332"/>
          </a:xfrm>
          <a:prstGeom prst="rect">
            <a:avLst/>
          </a:prstGeom>
          <a:noFill/>
        </p:spPr>
        <p:txBody>
          <a:bodyPr wrap="none" rtlCol="0">
            <a:spAutoFit/>
          </a:bodyPr>
          <a:lstStyle/>
          <a:p>
            <a:r>
              <a:rPr lang="it-IT" dirty="0"/>
              <a:t>High area, low </a:t>
            </a:r>
            <a:r>
              <a:rPr lang="it-IT" dirty="0" err="1"/>
              <a:t>sphericity</a:t>
            </a:r>
            <a:endParaRPr lang="it-IT" dirty="0"/>
          </a:p>
        </p:txBody>
      </p:sp>
      <p:sp>
        <p:nvSpPr>
          <p:cNvPr id="15" name="Rettangolo con angoli arrotondati 14">
            <a:extLst>
              <a:ext uri="{FF2B5EF4-FFF2-40B4-BE49-F238E27FC236}">
                <a16:creationId xmlns:a16="http://schemas.microsoft.com/office/drawing/2014/main" id="{7A65B61C-22A6-4866-BB15-BC27D3DBB19C}"/>
              </a:ext>
            </a:extLst>
          </p:cNvPr>
          <p:cNvSpPr/>
          <p:nvPr/>
        </p:nvSpPr>
        <p:spPr>
          <a:xfrm>
            <a:off x="8487295" y="4703535"/>
            <a:ext cx="1645920" cy="532049"/>
          </a:xfrm>
          <a:prstGeom prst="roundRect">
            <a:avLst/>
          </a:prstGeom>
          <a:solidFill>
            <a:srgbClr val="A20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Cluster 3</a:t>
            </a:r>
          </a:p>
        </p:txBody>
      </p:sp>
      <p:cxnSp>
        <p:nvCxnSpPr>
          <p:cNvPr id="16" name="Connettore 2 15">
            <a:extLst>
              <a:ext uri="{FF2B5EF4-FFF2-40B4-BE49-F238E27FC236}">
                <a16:creationId xmlns:a16="http://schemas.microsoft.com/office/drawing/2014/main" id="{4229F37B-AB20-494F-8087-665172CE6FB7}"/>
              </a:ext>
            </a:extLst>
          </p:cNvPr>
          <p:cNvCxnSpPr>
            <a:stCxn id="15" idx="2"/>
          </p:cNvCxnSpPr>
          <p:nvPr/>
        </p:nvCxnSpPr>
        <p:spPr>
          <a:xfrm>
            <a:off x="9310255" y="5235584"/>
            <a:ext cx="0" cy="305132"/>
          </a:xfrm>
          <a:prstGeom prst="straightConnector1">
            <a:avLst/>
          </a:prstGeom>
          <a:ln>
            <a:solidFill>
              <a:srgbClr val="A20043"/>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305A5810-4BC0-4FA2-946E-4E87E118B708}"/>
              </a:ext>
            </a:extLst>
          </p:cNvPr>
          <p:cNvSpPr txBox="1"/>
          <p:nvPr/>
        </p:nvSpPr>
        <p:spPr>
          <a:xfrm>
            <a:off x="7980218" y="5610458"/>
            <a:ext cx="2890535" cy="369332"/>
          </a:xfrm>
          <a:prstGeom prst="rect">
            <a:avLst/>
          </a:prstGeom>
          <a:noFill/>
        </p:spPr>
        <p:txBody>
          <a:bodyPr wrap="none" rtlCol="0">
            <a:spAutoFit/>
          </a:bodyPr>
          <a:lstStyle/>
          <a:p>
            <a:r>
              <a:rPr lang="it-IT" dirty="0"/>
              <a:t>High area, low </a:t>
            </a:r>
            <a:r>
              <a:rPr lang="it-IT" dirty="0" err="1"/>
              <a:t>sphericity</a:t>
            </a:r>
            <a:endParaRPr lang="it-IT" dirty="0"/>
          </a:p>
        </p:txBody>
      </p:sp>
    </p:spTree>
    <p:extLst>
      <p:ext uri="{BB962C8B-B14F-4D97-AF65-F5344CB8AC3E}">
        <p14:creationId xmlns:p14="http://schemas.microsoft.com/office/powerpoint/2010/main" val="993347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850391" y="2825495"/>
            <a:ext cx="6601573" cy="3467211"/>
          </a:xfrm>
        </p:spPr>
        <p:txBody>
          <a:bodyPr rtlCol="0">
            <a:normAutofit/>
          </a:bodyPr>
          <a:lstStyle/>
          <a:p>
            <a:pPr rtl="0"/>
            <a:r>
              <a:rPr lang="en-US" dirty="0"/>
              <a:t>After that, a KNN Classifier and a Classifier tree have been applied, with the cluster id as label. </a:t>
            </a:r>
          </a:p>
          <a:p>
            <a:pPr rtl="0"/>
            <a:r>
              <a:rPr lang="en-US" dirty="0"/>
              <a:t>These algorithms are trained only on the most discriminative features, which are selected using LDA.</a:t>
            </a:r>
            <a:endParaRPr lang="it-IT" dirty="0"/>
          </a:p>
          <a:p>
            <a:pPr rtl="0"/>
            <a:r>
              <a:rPr lang="it-IT" dirty="0"/>
              <a:t>The </a:t>
            </a:r>
            <a:r>
              <a:rPr lang="it-IT" dirty="0" err="1"/>
              <a:t>classifiers</a:t>
            </a:r>
            <a:r>
              <a:rPr lang="it-IT" dirty="0"/>
              <a:t> </a:t>
            </a:r>
            <a:r>
              <a:rPr lang="it-IT" dirty="0" err="1"/>
              <a:t>performed</a:t>
            </a:r>
            <a:r>
              <a:rPr lang="it-IT" dirty="0"/>
              <a:t> </a:t>
            </a:r>
            <a:r>
              <a:rPr lang="it-IT" dirty="0" err="1"/>
              <a:t>well</a:t>
            </a:r>
            <a:r>
              <a:rPr lang="it-IT" dirty="0"/>
              <a:t>, with 50% </a:t>
            </a:r>
            <a:r>
              <a:rPr lang="it-IT" dirty="0" err="1"/>
              <a:t>acc</a:t>
            </a:r>
            <a:r>
              <a:rPr lang="it-IT" dirty="0"/>
              <a:t> for the KNN and 50% for the </a:t>
            </a:r>
            <a:r>
              <a:rPr lang="it-IT" dirty="0" err="1"/>
              <a:t>Classifier</a:t>
            </a:r>
            <a:r>
              <a:rPr lang="it-IT" dirty="0"/>
              <a:t> </a:t>
            </a:r>
            <a:r>
              <a:rPr lang="it-IT" dirty="0" err="1"/>
              <a:t>Tree</a:t>
            </a:r>
            <a:r>
              <a:rPr lang="it-IT" dirty="0"/>
              <a:t>. </a:t>
            </a:r>
          </a:p>
          <a:p>
            <a:pPr rtl="0"/>
            <a:r>
              <a:rPr lang="it-IT" sz="1600" i="1" dirty="0">
                <a:latin typeface="Arial Nova Light" panose="020B0304020202020204" pitchFamily="34" charset="0"/>
              </a:rPr>
              <a:t>NB! Small dataset </a:t>
            </a:r>
            <a:r>
              <a:rPr lang="it-IT" sz="1600" i="1" dirty="0" err="1">
                <a:latin typeface="Arial Nova Light" panose="020B0304020202020204" pitchFamily="34" charset="0"/>
              </a:rPr>
              <a:t>used</a:t>
            </a:r>
            <a:r>
              <a:rPr lang="it-IT" sz="1600" i="1" dirty="0">
                <a:latin typeface="Arial Nova Light" panose="020B0304020202020204" pitchFamily="34" charset="0"/>
              </a:rPr>
              <a:t>, </a:t>
            </a:r>
            <a:r>
              <a:rPr lang="it-IT" sz="1600" i="1" dirty="0" err="1">
                <a:latin typeface="Arial Nova Light" panose="020B0304020202020204" pitchFamily="34" charset="0"/>
              </a:rPr>
              <a:t>this</a:t>
            </a:r>
            <a:r>
              <a:rPr lang="it-IT" sz="1600" i="1" dirty="0">
                <a:latin typeface="Arial Nova Light" panose="020B0304020202020204" pitchFamily="34" charset="0"/>
              </a:rPr>
              <a:t> </a:t>
            </a:r>
            <a:r>
              <a:rPr lang="it-IT" sz="1600" i="1" dirty="0" err="1">
                <a:latin typeface="Arial Nova Light" panose="020B0304020202020204" pitchFamily="34" charset="0"/>
              </a:rPr>
              <a:t>means</a:t>
            </a:r>
            <a:r>
              <a:rPr lang="it-IT" sz="1600" i="1" dirty="0">
                <a:latin typeface="Arial Nova Light" panose="020B0304020202020204" pitchFamily="34" charset="0"/>
              </a:rPr>
              <a:t> </a:t>
            </a:r>
            <a:r>
              <a:rPr lang="it-IT" sz="1600" i="1" dirty="0" err="1">
                <a:latin typeface="Arial Nova Light" panose="020B0304020202020204" pitchFamily="34" charset="0"/>
              </a:rPr>
              <a:t>that</a:t>
            </a:r>
            <a:r>
              <a:rPr lang="it-IT" sz="1600" i="1" dirty="0">
                <a:latin typeface="Arial Nova Light" panose="020B0304020202020204" pitchFamily="34" charset="0"/>
              </a:rPr>
              <a:t> </a:t>
            </a:r>
            <a:r>
              <a:rPr lang="it-IT" sz="1600" i="1" dirty="0" err="1">
                <a:latin typeface="Arial Nova Light" panose="020B0304020202020204" pitchFamily="34" charset="0"/>
              </a:rPr>
              <a:t>accuracy</a:t>
            </a:r>
            <a:r>
              <a:rPr lang="it-IT" sz="1600" i="1" dirty="0">
                <a:latin typeface="Arial Nova Light" panose="020B0304020202020204" pitchFamily="34" charset="0"/>
              </a:rPr>
              <a:t> </a:t>
            </a:r>
            <a:r>
              <a:rPr lang="it-IT" sz="1600" i="1" dirty="0" err="1">
                <a:latin typeface="Arial Nova Light" panose="020B0304020202020204" pitchFamily="34" charset="0"/>
              </a:rPr>
              <a:t>values</a:t>
            </a:r>
            <a:r>
              <a:rPr lang="it-IT" sz="1600" i="1" dirty="0">
                <a:latin typeface="Arial Nova Light" panose="020B0304020202020204" pitchFamily="34" charset="0"/>
              </a:rPr>
              <a:t> are </a:t>
            </a:r>
            <a:r>
              <a:rPr lang="it-IT" sz="1600" i="1" dirty="0" err="1">
                <a:latin typeface="Arial Nova Light" panose="020B0304020202020204" pitchFamily="34" charset="0"/>
              </a:rPr>
              <a:t>not</a:t>
            </a:r>
            <a:r>
              <a:rPr lang="it-IT" sz="1600" i="1" dirty="0">
                <a:latin typeface="Arial Nova Light" panose="020B0304020202020204" pitchFamily="34" charset="0"/>
              </a:rPr>
              <a:t> </a:t>
            </a:r>
            <a:r>
              <a:rPr lang="it-IT" sz="1600" i="1" dirty="0" err="1">
                <a:latin typeface="Arial Nova Light" panose="020B0304020202020204" pitchFamily="34" charset="0"/>
              </a:rPr>
              <a:t>reliable</a:t>
            </a:r>
            <a:endParaRPr lang="it-IT" sz="1600" i="1" dirty="0">
              <a:latin typeface="Arial Nova Light" panose="020B0304020202020204" pitchFamily="34" charset="0"/>
            </a:endParaRPr>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3"/>
          <a:srcRect l="17250" r="17250"/>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22</a:t>
            </a:fld>
            <a:endParaRPr lang="it-IT"/>
          </a:p>
        </p:txBody>
      </p:sp>
      <p:sp>
        <p:nvSpPr>
          <p:cNvPr id="12" name="Titolo 2">
            <a:extLst>
              <a:ext uri="{FF2B5EF4-FFF2-40B4-BE49-F238E27FC236}">
                <a16:creationId xmlns:a16="http://schemas.microsoft.com/office/drawing/2014/main" id="{D244271E-1030-4B43-8DB4-9E472E208691}"/>
              </a:ext>
            </a:extLst>
          </p:cNvPr>
          <p:cNvSpPr txBox="1">
            <a:spLocks/>
          </p:cNvSpPr>
          <p:nvPr/>
        </p:nvSpPr>
        <p:spPr>
          <a:xfrm>
            <a:off x="850391" y="1324946"/>
            <a:ext cx="6007609" cy="694353"/>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Clustering and </a:t>
            </a:r>
            <a:r>
              <a:rPr lang="it-IT" b="1" dirty="0" err="1"/>
              <a:t>classification</a:t>
            </a:r>
            <a:endParaRPr lang="en-US" b="1" dirty="0"/>
          </a:p>
        </p:txBody>
      </p:sp>
      <p:grpSp>
        <p:nvGrpSpPr>
          <p:cNvPr id="17" name="Gruppo 16">
            <a:extLst>
              <a:ext uri="{FF2B5EF4-FFF2-40B4-BE49-F238E27FC236}">
                <a16:creationId xmlns:a16="http://schemas.microsoft.com/office/drawing/2014/main" id="{FC0B874C-0FD4-48D9-A4B2-226BAE39181E}"/>
              </a:ext>
            </a:extLst>
          </p:cNvPr>
          <p:cNvGrpSpPr/>
          <p:nvPr/>
        </p:nvGrpSpPr>
        <p:grpSpPr>
          <a:xfrm>
            <a:off x="112776" y="875420"/>
            <a:ext cx="899052" cy="899052"/>
            <a:chOff x="5793600" y="4634002"/>
            <a:chExt cx="899052" cy="899052"/>
          </a:xfrm>
        </p:grpSpPr>
        <p:pic>
          <p:nvPicPr>
            <p:cNvPr id="14" name="Elemento grafico 13" descr="Utenti con riempimento a tinta unita">
              <a:extLst>
                <a:ext uri="{FF2B5EF4-FFF2-40B4-BE49-F238E27FC236}">
                  <a16:creationId xmlns:a16="http://schemas.microsoft.com/office/drawing/2014/main" id="{D5E368F6-163D-4E79-BF40-7204045758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93600" y="4634002"/>
              <a:ext cx="899052" cy="899052"/>
            </a:xfrm>
            <a:prstGeom prst="rect">
              <a:avLst/>
            </a:prstGeom>
          </p:spPr>
        </p:pic>
        <p:pic>
          <p:nvPicPr>
            <p:cNvPr id="16" name="Elemento grafico 15" descr="Utente con riempimento a tinta unita">
              <a:extLst>
                <a:ext uri="{FF2B5EF4-FFF2-40B4-BE49-F238E27FC236}">
                  <a16:creationId xmlns:a16="http://schemas.microsoft.com/office/drawing/2014/main" id="{E3296C2C-6729-4F9F-8A34-C20EEC0ABD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1196" y="4870085"/>
              <a:ext cx="560687" cy="560687"/>
            </a:xfrm>
            <a:prstGeom prst="rect">
              <a:avLst/>
            </a:prstGeom>
          </p:spPr>
        </p:pic>
      </p:grpSp>
      <p:cxnSp>
        <p:nvCxnSpPr>
          <p:cNvPr id="18" name="Connettore diritto 17">
            <a:extLst>
              <a:ext uri="{FF2B5EF4-FFF2-40B4-BE49-F238E27FC236}">
                <a16:creationId xmlns:a16="http://schemas.microsoft.com/office/drawing/2014/main" id="{68942683-AE7B-4588-B25B-DBDA6F9E4137}"/>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275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1853738"/>
            <a:ext cx="9144000" cy="2340864"/>
          </a:xfrm>
        </p:spPr>
        <p:txBody>
          <a:bodyPr rtlCol="0">
            <a:normAutofit fontScale="90000"/>
          </a:bodyPr>
          <a:lstStyle/>
          <a:p>
            <a:pPr rtl="0"/>
            <a:r>
              <a:rPr lang="it-IT" dirty="0"/>
              <a:t>clustering AND </a:t>
            </a:r>
            <a:r>
              <a:rPr lang="it-IT" dirty="0" err="1"/>
              <a:t>classification</a:t>
            </a:r>
            <a:r>
              <a:rPr lang="it-IT" dirty="0"/>
              <a:t> TOOL DEMO</a:t>
            </a:r>
          </a:p>
        </p:txBody>
      </p:sp>
    </p:spTree>
    <p:extLst>
      <p:ext uri="{BB962C8B-B14F-4D97-AF65-F5344CB8AC3E}">
        <p14:creationId xmlns:p14="http://schemas.microsoft.com/office/powerpoint/2010/main" val="737775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it-IT" sz="5400" dirty="0"/>
              <a:t>Demo</a:t>
            </a:r>
          </a:p>
        </p:txBody>
      </p:sp>
      <p:pic>
        <p:nvPicPr>
          <p:cNvPr id="3" name="clustering_class">
            <a:hlinkClick r:id="" action="ppaction://media"/>
            <a:extLst>
              <a:ext uri="{FF2B5EF4-FFF2-40B4-BE49-F238E27FC236}">
                <a16:creationId xmlns:a16="http://schemas.microsoft.com/office/drawing/2014/main" id="{1A7F9F5E-B76C-49F6-A1EE-B986B394F11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0582" y="1464195"/>
            <a:ext cx="8707120" cy="4897755"/>
          </a:xfrm>
          <a:prstGeom prst="rect">
            <a:avLst/>
          </a:prstGeom>
        </p:spPr>
      </p:pic>
    </p:spTree>
    <p:extLst>
      <p:ext uri="{BB962C8B-B14F-4D97-AF65-F5344CB8AC3E}">
        <p14:creationId xmlns:p14="http://schemas.microsoft.com/office/powerpoint/2010/main" val="70357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9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8100000" scaled="1"/>
        </a:gradFill>
        <a:effectLst/>
      </p:bgPr>
    </p:bg>
    <p:spTree>
      <p:nvGrpSpPr>
        <p:cNvPr id="1" name=""/>
        <p:cNvGrpSpPr/>
        <p:nvPr/>
      </p:nvGrpSpPr>
      <p:grpSpPr>
        <a:xfrm>
          <a:off x="0" y="0"/>
          <a:ext cx="0" cy="0"/>
          <a:chOff x="0" y="0"/>
          <a:chExt cx="0" cy="0"/>
        </a:xfrm>
      </p:grpSpPr>
      <p:sp>
        <p:nvSpPr>
          <p:cNvPr id="24" name="Segnaposto numero diapositiva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it-IT" smtClean="0"/>
              <a:pPr rtl="0"/>
              <a:t>25</a:t>
            </a:fld>
            <a:endParaRPr lang="it-IT"/>
          </a:p>
        </p:txBody>
      </p:sp>
      <p:sp>
        <p:nvSpPr>
          <p:cNvPr id="23" name="Segnaposto piè di pagina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it-IT" sz="1200" spc="400" dirty="0"/>
              <a:t>LUNG CANCER IMAGING TOOL</a:t>
            </a:r>
            <a:endParaRPr lang="it-IT" dirty="0"/>
          </a:p>
        </p:txBody>
      </p:sp>
      <p:pic>
        <p:nvPicPr>
          <p:cNvPr id="9" name="Segnaposto immagine 8">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a:blip r:embed="rId3"/>
          <a:srcRect l="178" r="178"/>
          <a:stretch/>
        </p:blipFill>
        <p:spPr>
          <a:xfrm>
            <a:off x="1777111" y="407499"/>
            <a:ext cx="1952279" cy="1952279"/>
          </a:xfrm>
        </p:spPr>
      </p:pic>
      <p:pic>
        <p:nvPicPr>
          <p:cNvPr id="11" name="Segnaposto immagine 10">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a:blip r:embed="rId4"/>
          <a:srcRect t="89" b="89"/>
          <a:stretch/>
        </p:blipFill>
        <p:spPr>
          <a:xfrm>
            <a:off x="3528345" y="1972581"/>
            <a:ext cx="2290065" cy="2273502"/>
          </a:xfrm>
        </p:spPr>
      </p:pic>
      <p:sp>
        <p:nvSpPr>
          <p:cNvPr id="6" name="Titolo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it-IT" dirty="0"/>
              <a:t>THANK YOU</a:t>
            </a:r>
          </a:p>
        </p:txBody>
      </p:sp>
      <p:sp>
        <p:nvSpPr>
          <p:cNvPr id="7" name="Segnaposto testo 6">
            <a:extLst>
              <a:ext uri="{FF2B5EF4-FFF2-40B4-BE49-F238E27FC236}">
                <a16:creationId xmlns:a16="http://schemas.microsoft.com/office/drawing/2014/main" id="{42AF1107-8D35-4E35-93C7-D3640946F742}"/>
              </a:ext>
            </a:extLst>
          </p:cNvPr>
          <p:cNvSpPr>
            <a:spLocks noGrp="1"/>
          </p:cNvSpPr>
          <p:nvPr>
            <p:ph type="body" sz="quarter" idx="13"/>
          </p:nvPr>
        </p:nvSpPr>
        <p:spPr/>
        <p:txBody>
          <a:bodyPr rtlCol="0"/>
          <a:lstStyle/>
          <a:p>
            <a:pPr rtl="0"/>
            <a:r>
              <a:rPr lang="it-IT" dirty="0"/>
              <a:t>Marco Peracchi- 800578</a:t>
            </a:r>
          </a:p>
          <a:p>
            <a:pPr rtl="0"/>
            <a:r>
              <a:rPr lang="it-IT" dirty="0"/>
              <a:t>Federico De Servi - 812166</a:t>
            </a:r>
          </a:p>
        </p:txBody>
      </p:sp>
      <p:pic>
        <p:nvPicPr>
          <p:cNvPr id="15" name="Segnaposto immagine 14">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a:blip r:embed="rId5"/>
          <a:srcRect t="13306" b="13306"/>
          <a:stretch/>
        </p:blipFill>
        <p:spPr>
          <a:xfrm>
            <a:off x="1092905" y="4018982"/>
            <a:ext cx="3854161" cy="2839018"/>
          </a:xfrm>
        </p:spPr>
      </p:pic>
      <p:pic>
        <p:nvPicPr>
          <p:cNvPr id="13" name="Segnaposto immagine 12">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a:blip r:embed="rId6"/>
          <a:srcRect t="11898" b="1189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9F0042"/>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2990850" y="2790824"/>
            <a:ext cx="6210300" cy="1013079"/>
          </a:xfrm>
        </p:spPr>
        <p:txBody>
          <a:bodyPr rtlCol="0"/>
          <a:lstStyle/>
          <a:p>
            <a:pPr rtl="0"/>
            <a:r>
              <a:rPr lang="it-IT" dirty="0">
                <a:effectLst>
                  <a:outerShdw blurRad="38100" dist="38100" dir="2700000" algn="tl">
                    <a:srgbClr val="000000">
                      <a:alpha val="43137"/>
                    </a:srgbClr>
                  </a:outerShdw>
                </a:effectLst>
              </a:rPr>
              <a:t>INTRODUCTION</a:t>
            </a:r>
          </a:p>
        </p:txBody>
      </p:sp>
    </p:spTree>
    <p:extLst>
      <p:ext uri="{BB962C8B-B14F-4D97-AF65-F5344CB8AC3E}">
        <p14:creationId xmlns:p14="http://schemas.microsoft.com/office/powerpoint/2010/main" val="2701562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pic>
        <p:nvPicPr>
          <p:cNvPr id="22" name="Elemento grafico 21" descr="Ricerca con riempimento a tinta unita">
            <a:extLst>
              <a:ext uri="{FF2B5EF4-FFF2-40B4-BE49-F238E27FC236}">
                <a16:creationId xmlns:a16="http://schemas.microsoft.com/office/drawing/2014/main" id="{F5A14955-81CD-4B39-A69F-7EA8D412F7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63" y="304915"/>
            <a:ext cx="7000875" cy="7000875"/>
          </a:xfrm>
          <a:prstGeom prst="rect">
            <a:avLst/>
          </a:prstGeom>
        </p:spPr>
      </p:pic>
      <p:sp>
        <p:nvSpPr>
          <p:cNvPr id="3" name="Titolo 2">
            <a:extLst>
              <a:ext uri="{FF2B5EF4-FFF2-40B4-BE49-F238E27FC236}">
                <a16:creationId xmlns:a16="http://schemas.microsoft.com/office/drawing/2014/main" id="{0115FF41-AFA4-4D25-AB42-AB034F4B4FEC}"/>
              </a:ext>
            </a:extLst>
          </p:cNvPr>
          <p:cNvSpPr>
            <a:spLocks noGrp="1"/>
          </p:cNvSpPr>
          <p:nvPr>
            <p:ph type="title"/>
          </p:nvPr>
        </p:nvSpPr>
        <p:spPr>
          <a:xfrm>
            <a:off x="850392" y="1170220"/>
            <a:ext cx="4266960" cy="849080"/>
          </a:xfrm>
        </p:spPr>
        <p:txBody>
          <a:bodyPr rtlCol="0"/>
          <a:lstStyle/>
          <a:p>
            <a:pPr rtl="0"/>
            <a:r>
              <a:rPr lang="en-US" sz="5400" b="1" dirty="0"/>
              <a:t>Lung</a:t>
            </a:r>
            <a:r>
              <a:rPr lang="it-IT" sz="5400" b="1" dirty="0"/>
              <a:t> </a:t>
            </a:r>
            <a:r>
              <a:rPr lang="en-US" sz="5400" b="1" dirty="0"/>
              <a:t>cancer</a:t>
            </a:r>
            <a:endParaRPr lang="en-US" b="1" dirty="0"/>
          </a:p>
        </p:txBody>
      </p:sp>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850392" y="2752726"/>
            <a:ext cx="5359908" cy="2581274"/>
          </a:xfrm>
          <a:ln w="25400" cap="rnd">
            <a:noFill/>
            <a:bevel/>
          </a:ln>
        </p:spPr>
        <p:txBody>
          <a:bodyPr rtlCol="0">
            <a:normAutofit/>
          </a:bodyPr>
          <a:lstStyle/>
          <a:p>
            <a:pPr rtl="0"/>
            <a:r>
              <a:rPr lang="it-IT" dirty="0"/>
              <a:t>Lung </a:t>
            </a:r>
            <a:r>
              <a:rPr lang="en-US" dirty="0"/>
              <a:t>cancer</a:t>
            </a:r>
            <a:r>
              <a:rPr lang="it-IT" dirty="0"/>
              <a:t> </a:t>
            </a:r>
            <a:r>
              <a:rPr lang="en-US" dirty="0"/>
              <a:t>is</a:t>
            </a:r>
            <a:r>
              <a:rPr lang="it-IT" dirty="0"/>
              <a:t> a </a:t>
            </a:r>
            <a:r>
              <a:rPr lang="en-US" dirty="0"/>
              <a:t>lung</a:t>
            </a:r>
            <a:r>
              <a:rPr lang="it-IT" dirty="0"/>
              <a:t> </a:t>
            </a:r>
            <a:r>
              <a:rPr lang="en-US" dirty="0"/>
              <a:t>tumor characterized by an uncontrolled cellular grown inside the primary organ of respiratory </a:t>
            </a:r>
            <a:r>
              <a:rPr lang="it-IT" dirty="0"/>
              <a:t>system. </a:t>
            </a:r>
            <a:r>
              <a:rPr lang="en-US" dirty="0"/>
              <a:t>Lung cancer is by far the leading cause of cancer death among both men and women, making about 25% of all death due to cancer.</a:t>
            </a:r>
            <a:endParaRPr lang="it-IT" dirty="0"/>
          </a:p>
          <a:p>
            <a:pPr rtl="0"/>
            <a:endParaRPr lang="it-IT" sz="2400" dirty="0"/>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5"/>
          <a:srcRect t="1741" b="1741"/>
          <a:stretch/>
        </p:blipFill>
        <p:spPr>
          <a:xfrm>
            <a:off x="7451965" y="1665520"/>
            <a:ext cx="4266960" cy="4266968"/>
          </a:xfrm>
          <a:effectLst/>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4</a:t>
            </a:fld>
            <a:endParaRPr lang="it-IT"/>
          </a:p>
        </p:txBody>
      </p:sp>
      <p:cxnSp>
        <p:nvCxnSpPr>
          <p:cNvPr id="14" name="Connettore diritto 13">
            <a:extLst>
              <a:ext uri="{FF2B5EF4-FFF2-40B4-BE49-F238E27FC236}">
                <a16:creationId xmlns:a16="http://schemas.microsoft.com/office/drawing/2014/main" id="{AD6D2473-D347-4EBA-9686-169B1511167B}"/>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pic>
        <p:nvPicPr>
          <p:cNvPr id="24" name="Elemento grafico 23" descr="Polmoni con riempimento a tinta unita">
            <a:extLst>
              <a:ext uri="{FF2B5EF4-FFF2-40B4-BE49-F238E27FC236}">
                <a16:creationId xmlns:a16="http://schemas.microsoft.com/office/drawing/2014/main" id="{9AB8E224-B727-404E-B355-72D01BDA20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4501" y="934423"/>
            <a:ext cx="731097" cy="731097"/>
          </a:xfrm>
          <a:prstGeom prst="rect">
            <a:avLst/>
          </a:prstGeom>
        </p:spPr>
      </p:pic>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pic>
        <p:nvPicPr>
          <p:cNvPr id="7" name="Elemento grafico 6" descr="Database con riempimento a tinta unita">
            <a:extLst>
              <a:ext uri="{FF2B5EF4-FFF2-40B4-BE49-F238E27FC236}">
                <a16:creationId xmlns:a16="http://schemas.microsoft.com/office/drawing/2014/main" id="{E7D770AB-D3BF-4D12-8D31-097172B0A0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946" y="621792"/>
            <a:ext cx="6615446" cy="6615446"/>
          </a:xfrm>
          <a:prstGeom prst="rect">
            <a:avLst/>
          </a:prstGeom>
        </p:spPr>
      </p:pic>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883920" y="2877973"/>
            <a:ext cx="6190488" cy="2779877"/>
          </a:xfrm>
        </p:spPr>
        <p:txBody>
          <a:bodyPr rtlCol="0">
            <a:normAutofit/>
          </a:bodyPr>
          <a:lstStyle/>
          <a:p>
            <a:pPr marL="342900" indent="-342900" rtl="0">
              <a:buFont typeface="Arial" panose="020B0604020202020204" pitchFamily="34" charset="0"/>
              <a:buChar char="•"/>
            </a:pPr>
            <a:r>
              <a:rPr lang="en-US" dirty="0"/>
              <a:t>Downloaded from </a:t>
            </a:r>
            <a:r>
              <a:rPr lang="en-US" b="1" dirty="0"/>
              <a:t>Cancer Archive</a:t>
            </a:r>
          </a:p>
          <a:p>
            <a:pPr marL="342900" indent="-342900" rtl="0">
              <a:buFont typeface="Arial" panose="020B0604020202020204" pitchFamily="34" charset="0"/>
              <a:buChar char="•"/>
            </a:pPr>
            <a:r>
              <a:rPr lang="en-US" dirty="0"/>
              <a:t>Almost </a:t>
            </a:r>
            <a:r>
              <a:rPr lang="en-US" b="1" dirty="0"/>
              <a:t>8 Gb</a:t>
            </a:r>
          </a:p>
          <a:p>
            <a:pPr marL="342900" indent="-342900" rtl="0">
              <a:buFont typeface="Arial" panose="020B0604020202020204" pitchFamily="34" charset="0"/>
              <a:buChar char="•"/>
            </a:pPr>
            <a:r>
              <a:rPr lang="en-US" dirty="0"/>
              <a:t>Data of </a:t>
            </a:r>
            <a:r>
              <a:rPr lang="en-US" b="1" dirty="0"/>
              <a:t>23 patients</a:t>
            </a:r>
          </a:p>
          <a:p>
            <a:pPr marL="342900" indent="-342900" rtl="0">
              <a:buFont typeface="Arial" panose="020B0604020202020204" pitchFamily="34" charset="0"/>
              <a:buChar char="•"/>
            </a:pPr>
            <a:r>
              <a:rPr lang="en-US" b="1" dirty="0"/>
              <a:t>CT</a:t>
            </a:r>
            <a:r>
              <a:rPr lang="en-US" dirty="0"/>
              <a:t> images </a:t>
            </a:r>
          </a:p>
          <a:p>
            <a:pPr marL="342900" indent="-342900" rtl="0">
              <a:buFont typeface="Arial" panose="020B0604020202020204" pitchFamily="34" charset="0"/>
              <a:buChar char="•"/>
            </a:pPr>
            <a:r>
              <a:rPr lang="en-US" dirty="0"/>
              <a:t>We kept only 12 patients with </a:t>
            </a:r>
            <a:r>
              <a:rPr lang="en-US" b="1" dirty="0"/>
              <a:t>5 mm CT resolution</a:t>
            </a:r>
            <a:endParaRPr lang="en-US" dirty="0"/>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5"/>
          <a:srcRect/>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5</a:t>
            </a:fld>
            <a:endParaRPr lang="it-IT"/>
          </a:p>
        </p:txBody>
      </p:sp>
      <p:sp>
        <p:nvSpPr>
          <p:cNvPr id="9" name="Titolo 2">
            <a:extLst>
              <a:ext uri="{FF2B5EF4-FFF2-40B4-BE49-F238E27FC236}">
                <a16:creationId xmlns:a16="http://schemas.microsoft.com/office/drawing/2014/main" id="{23357913-AA37-42DB-BD02-4E46E8DB95E3}"/>
              </a:ext>
            </a:extLst>
          </p:cNvPr>
          <p:cNvSpPr txBox="1">
            <a:spLocks/>
          </p:cNvSpPr>
          <p:nvPr/>
        </p:nvSpPr>
        <p:spPr>
          <a:xfrm>
            <a:off x="850392" y="1170220"/>
            <a:ext cx="426696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Dataset</a:t>
            </a:r>
            <a:endParaRPr lang="en-US" b="1" dirty="0"/>
          </a:p>
        </p:txBody>
      </p:sp>
      <p:cxnSp>
        <p:nvCxnSpPr>
          <p:cNvPr id="12" name="Connettore diritto 11">
            <a:extLst>
              <a:ext uri="{FF2B5EF4-FFF2-40B4-BE49-F238E27FC236}">
                <a16:creationId xmlns:a16="http://schemas.microsoft.com/office/drawing/2014/main" id="{3642ECBC-3B59-4712-9E05-AA989CB33437}"/>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pic>
        <p:nvPicPr>
          <p:cNvPr id="15" name="Elemento grafico 14" descr="Database con riempimento a tinta unita">
            <a:extLst>
              <a:ext uri="{FF2B5EF4-FFF2-40B4-BE49-F238E27FC236}">
                <a16:creationId xmlns:a16="http://schemas.microsoft.com/office/drawing/2014/main" id="{68553EEE-CF34-4FE4-8851-971187F40C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75" y="871538"/>
            <a:ext cx="914400" cy="914400"/>
          </a:xfrm>
          <a:prstGeom prst="rect">
            <a:avLst/>
          </a:prstGeom>
        </p:spPr>
      </p:pic>
    </p:spTree>
    <p:extLst>
      <p:ext uri="{BB962C8B-B14F-4D97-AF65-F5344CB8AC3E}">
        <p14:creationId xmlns:p14="http://schemas.microsoft.com/office/powerpoint/2010/main" val="1142871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pic>
        <p:nvPicPr>
          <p:cNvPr id="6" name="Elemento grafico 5" descr="Strumenti con riempimento a tinta unita">
            <a:extLst>
              <a:ext uri="{FF2B5EF4-FFF2-40B4-BE49-F238E27FC236}">
                <a16:creationId xmlns:a16="http://schemas.microsoft.com/office/drawing/2014/main" id="{B6C4B3E4-7147-47CC-B04D-8992722D66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844" y="346930"/>
            <a:ext cx="5944300" cy="5944300"/>
          </a:xfrm>
          <a:prstGeom prst="rect">
            <a:avLst/>
          </a:prstGeom>
        </p:spPr>
      </p:pic>
      <p:sp>
        <p:nvSpPr>
          <p:cNvPr id="13" name="Rettangolo 12">
            <a:extLst>
              <a:ext uri="{FF2B5EF4-FFF2-40B4-BE49-F238E27FC236}">
                <a16:creationId xmlns:a16="http://schemas.microsoft.com/office/drawing/2014/main" id="{9C6E3578-66D0-4F8A-9D8A-8F51C55FAF84}"/>
              </a:ext>
            </a:extLst>
          </p:cNvPr>
          <p:cNvSpPr/>
          <p:nvPr/>
        </p:nvSpPr>
        <p:spPr>
          <a:xfrm>
            <a:off x="6193152" y="293914"/>
            <a:ext cx="4230523" cy="6270171"/>
          </a:xfrm>
          <a:prstGeom prst="rect">
            <a:avLst/>
          </a:prstGeom>
          <a:solidFill>
            <a:srgbClr val="A2004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Rettangolo con angoli arrotondati 1">
            <a:extLst>
              <a:ext uri="{FF2B5EF4-FFF2-40B4-BE49-F238E27FC236}">
                <a16:creationId xmlns:a16="http://schemas.microsoft.com/office/drawing/2014/main" id="{357DDC37-62E3-467B-BDF7-7562516DD4EC}"/>
              </a:ext>
            </a:extLst>
          </p:cNvPr>
          <p:cNvSpPr/>
          <p:nvPr/>
        </p:nvSpPr>
        <p:spPr>
          <a:xfrm>
            <a:off x="6724650" y="1085850"/>
            <a:ext cx="3209922" cy="413212"/>
          </a:xfrm>
          <a:prstGeom prst="roundRect">
            <a:avLst/>
          </a:prstGeom>
          <a:noFill/>
          <a:ln w="31750">
            <a:solidFill>
              <a:srgbClr val="B8B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piè di pagina 8">
            <a:extLst>
              <a:ext uri="{FF2B5EF4-FFF2-40B4-BE49-F238E27FC236}">
                <a16:creationId xmlns:a16="http://schemas.microsoft.com/office/drawing/2014/main" id="{A2055D38-CE59-4FC4-85CE-CF9DA81D858C}"/>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0" name="Segnaposto numero diapositiva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rtlCol="0"/>
          <a:lstStyle/>
          <a:p>
            <a:pPr rtl="0"/>
            <a:fld id="{D8DA9DAA-006C-4F4B-980E-E3DF019B24E2}" type="slidenum">
              <a:rPr lang="it-IT" smtClean="0"/>
              <a:pPr rtl="0"/>
              <a:t>6</a:t>
            </a:fld>
            <a:endParaRPr lang="it-IT"/>
          </a:p>
        </p:txBody>
      </p:sp>
      <p:sp>
        <p:nvSpPr>
          <p:cNvPr id="12" name="Segnaposto contenuto 3">
            <a:extLst>
              <a:ext uri="{FF2B5EF4-FFF2-40B4-BE49-F238E27FC236}">
                <a16:creationId xmlns:a16="http://schemas.microsoft.com/office/drawing/2014/main" id="{70B91370-9F4F-488A-BAE7-C2FFF61F7625}"/>
              </a:ext>
            </a:extLst>
          </p:cNvPr>
          <p:cNvSpPr txBox="1">
            <a:spLocks/>
          </p:cNvSpPr>
          <p:nvPr/>
        </p:nvSpPr>
        <p:spPr>
          <a:xfrm>
            <a:off x="515426" y="1341684"/>
            <a:ext cx="4698517" cy="5169387"/>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The lung cancer imaging tool is oriented toward a visualization approach: CT images are showed to better visualize the abnormal tumoral mass, and all desired slices can be seen. Moreover, tool asks user if the doctor wants to perform manual segmentation image by image. </a:t>
            </a:r>
          </a:p>
          <a:p>
            <a:r>
              <a:rPr lang="en-US" dirty="0"/>
              <a:t>Finally, through the previous performed operation, different biomarkers are computed, including the volume. </a:t>
            </a:r>
          </a:p>
          <a:p>
            <a:r>
              <a:rPr lang="en-US" dirty="0"/>
              <a:t>The clustering and classification tool clusters the data in n clusters and performs unsupervised classification.</a:t>
            </a:r>
          </a:p>
          <a:p>
            <a:endParaRPr lang="en-US" dirty="0"/>
          </a:p>
        </p:txBody>
      </p:sp>
      <p:sp>
        <p:nvSpPr>
          <p:cNvPr id="18" name="Titolo 2">
            <a:extLst>
              <a:ext uri="{FF2B5EF4-FFF2-40B4-BE49-F238E27FC236}">
                <a16:creationId xmlns:a16="http://schemas.microsoft.com/office/drawing/2014/main" id="{6EA0BA64-BB93-4DF7-B169-4B4C17EDDFAF}"/>
              </a:ext>
            </a:extLst>
          </p:cNvPr>
          <p:cNvSpPr txBox="1">
            <a:spLocks/>
          </p:cNvSpPr>
          <p:nvPr/>
        </p:nvSpPr>
        <p:spPr>
          <a:xfrm>
            <a:off x="6193154" y="293914"/>
            <a:ext cx="4230522" cy="6270171"/>
          </a:xfrm>
          <a:prstGeom prst="rect">
            <a:avLst/>
          </a:prstGeom>
        </p:spPr>
        <p:txBody>
          <a:bodyPr vert="horz" lIns="91440" tIns="45720" rIns="91440" bIns="45720" rtlCol="0" anchor="b">
            <a:normAutofit/>
          </a:bodyPr>
          <a:lstStyle>
            <a:lvl1pPr algn="l" defTabSz="914400" rtl="0" eaLnBrk="1" latinLnBrk="0" hangingPunct="1">
              <a:lnSpc>
                <a:spcPct val="110000"/>
              </a:lnSpc>
              <a:spcBef>
                <a:spcPts val="1000"/>
              </a:spcBef>
              <a:buNone/>
              <a:defRPr sz="3600" b="0" i="0" kern="1200" cap="none" baseline="0">
                <a:solidFill>
                  <a:schemeClr val="tx1"/>
                </a:solidFill>
                <a:latin typeface="+mj-lt"/>
                <a:ea typeface="+mj-ea"/>
                <a:cs typeface="+mj-cs"/>
              </a:defRPr>
            </a:lvl1pPr>
          </a:lstStyle>
          <a:p>
            <a:pPr algn="ctr"/>
            <a:r>
              <a:rPr lang="it-IT" sz="2000" b="1" dirty="0" err="1">
                <a:solidFill>
                  <a:schemeClr val="bg1">
                    <a:lumMod val="95000"/>
                  </a:schemeClr>
                </a:solidFill>
              </a:rPr>
              <a:t>Patient</a:t>
            </a:r>
            <a:r>
              <a:rPr lang="it-IT" sz="2000" b="1" dirty="0">
                <a:solidFill>
                  <a:schemeClr val="bg1">
                    <a:lumMod val="95000"/>
                  </a:schemeClr>
                </a:solidFill>
              </a:rPr>
              <a:t> </a:t>
            </a:r>
            <a:r>
              <a:rPr lang="it-IT" sz="2000" b="1" dirty="0" err="1">
                <a:solidFill>
                  <a:schemeClr val="bg1">
                    <a:lumMod val="95000"/>
                  </a:schemeClr>
                </a:solidFill>
              </a:rPr>
              <a:t>CTs</a:t>
            </a:r>
            <a:r>
              <a:rPr lang="it-IT" sz="2000" b="1" dirty="0">
                <a:solidFill>
                  <a:schemeClr val="bg1">
                    <a:lumMod val="95000"/>
                  </a:schemeClr>
                </a:solidFill>
              </a:rPr>
              <a:t> </a:t>
            </a:r>
            <a:r>
              <a:rPr lang="it-IT" sz="2000" b="1" dirty="0" err="1">
                <a:solidFill>
                  <a:schemeClr val="bg1">
                    <a:lumMod val="95000"/>
                  </a:schemeClr>
                </a:solidFill>
              </a:rPr>
              <a:t>visualization</a:t>
            </a:r>
            <a:endParaRPr lang="it-IT" sz="1000" b="1" dirty="0">
              <a:solidFill>
                <a:schemeClr val="bg1">
                  <a:lumMod val="95000"/>
                </a:schemeClr>
              </a:solidFill>
            </a:endParaRPr>
          </a:p>
          <a:p>
            <a:pPr algn="ctr"/>
            <a:r>
              <a:rPr lang="it-IT" sz="1000" b="1" dirty="0">
                <a:solidFill>
                  <a:schemeClr val="bg1">
                    <a:lumMod val="95000"/>
                  </a:schemeClr>
                </a:solidFill>
              </a:rPr>
              <a:t> </a:t>
            </a:r>
            <a:endParaRPr lang="it-IT" sz="2000" b="1" dirty="0">
              <a:solidFill>
                <a:schemeClr val="bg1">
                  <a:lumMod val="95000"/>
                </a:schemeClr>
              </a:solidFill>
            </a:endParaRPr>
          </a:p>
          <a:p>
            <a:pPr marL="285750" indent="-285750" algn="ctr">
              <a:buFont typeface="Arial" panose="020B0604020202020204" pitchFamily="34" charset="0"/>
              <a:buChar char="•"/>
            </a:pPr>
            <a:r>
              <a:rPr lang="it-IT" sz="1400" b="1" dirty="0">
                <a:solidFill>
                  <a:schemeClr val="bg1">
                    <a:lumMod val="95000"/>
                  </a:schemeClr>
                </a:solidFill>
              </a:rPr>
              <a:t>10 images overview</a:t>
            </a:r>
          </a:p>
          <a:p>
            <a:pPr marL="285750" indent="-285750" algn="ctr">
              <a:buFont typeface="Arial" panose="020B0604020202020204" pitchFamily="34" charset="0"/>
              <a:buChar char="•"/>
            </a:pPr>
            <a:r>
              <a:rPr lang="it-IT" sz="1400" b="1" dirty="0" err="1">
                <a:solidFill>
                  <a:schemeClr val="bg1">
                    <a:lumMod val="95000"/>
                  </a:schemeClr>
                </a:solidFill>
              </a:rPr>
              <a:t>All</a:t>
            </a:r>
            <a:r>
              <a:rPr lang="it-IT" sz="1400" b="1" dirty="0">
                <a:solidFill>
                  <a:schemeClr val="bg1">
                    <a:lumMod val="95000"/>
                  </a:schemeClr>
                </a:solidFill>
              </a:rPr>
              <a:t> images overview</a:t>
            </a:r>
          </a:p>
          <a:p>
            <a:pPr marL="285750" indent="-285750" algn="ctr">
              <a:buFont typeface="Arial" panose="020B0604020202020204" pitchFamily="34" charset="0"/>
              <a:buChar char="•"/>
            </a:pPr>
            <a:r>
              <a:rPr lang="it-IT" sz="1400" b="1" dirty="0" err="1">
                <a:solidFill>
                  <a:schemeClr val="bg1">
                    <a:lumMod val="95000"/>
                  </a:schemeClr>
                </a:solidFill>
              </a:rPr>
              <a:t>Specific</a:t>
            </a:r>
            <a:r>
              <a:rPr lang="it-IT" sz="1400" b="1" dirty="0">
                <a:solidFill>
                  <a:schemeClr val="bg1">
                    <a:lumMod val="95000"/>
                  </a:schemeClr>
                </a:solidFill>
              </a:rPr>
              <a:t> CT </a:t>
            </a:r>
            <a:r>
              <a:rPr lang="it-IT" sz="1400" b="1" dirty="0" err="1">
                <a:solidFill>
                  <a:schemeClr val="bg1">
                    <a:lumMod val="95000"/>
                  </a:schemeClr>
                </a:solidFill>
              </a:rPr>
              <a:t>visualization</a:t>
            </a:r>
            <a:endParaRPr lang="it-IT" sz="1000" b="1" dirty="0">
              <a:solidFill>
                <a:schemeClr val="bg1">
                  <a:lumMod val="95000"/>
                </a:schemeClr>
              </a:solidFill>
            </a:endParaRPr>
          </a:p>
          <a:p>
            <a:pPr algn="ctr"/>
            <a:r>
              <a:rPr lang="it-IT" sz="1000" b="1" dirty="0">
                <a:solidFill>
                  <a:schemeClr val="bg1">
                    <a:lumMod val="95000"/>
                  </a:schemeClr>
                </a:solidFill>
              </a:rPr>
              <a:t> </a:t>
            </a:r>
            <a:endParaRPr lang="it-IT" sz="1400" b="1" dirty="0">
              <a:solidFill>
                <a:schemeClr val="bg1">
                  <a:lumMod val="95000"/>
                </a:schemeClr>
              </a:solidFill>
            </a:endParaRPr>
          </a:p>
          <a:p>
            <a:pPr algn="ctr"/>
            <a:r>
              <a:rPr lang="it-IT" sz="1800" b="1" dirty="0" err="1">
                <a:solidFill>
                  <a:schemeClr val="bg1">
                    <a:lumMod val="95000"/>
                  </a:schemeClr>
                </a:solidFill>
              </a:rPr>
              <a:t>Segmentation</a:t>
            </a:r>
            <a:r>
              <a:rPr lang="it-IT" sz="1800" b="1" dirty="0">
                <a:solidFill>
                  <a:schemeClr val="bg1">
                    <a:lumMod val="95000"/>
                  </a:schemeClr>
                </a:solidFill>
              </a:rPr>
              <a:t> Tool</a:t>
            </a:r>
            <a:endParaRPr lang="it-IT" sz="1000" b="1" dirty="0">
              <a:solidFill>
                <a:schemeClr val="bg1">
                  <a:lumMod val="95000"/>
                </a:schemeClr>
              </a:solidFill>
            </a:endParaRPr>
          </a:p>
          <a:p>
            <a:pPr algn="ctr"/>
            <a:r>
              <a:rPr lang="it-IT" sz="1000" b="1" dirty="0">
                <a:solidFill>
                  <a:schemeClr val="bg1">
                    <a:lumMod val="95000"/>
                  </a:schemeClr>
                </a:solidFill>
              </a:rPr>
              <a:t> </a:t>
            </a:r>
            <a:endParaRPr lang="it-IT" sz="1800" b="1" dirty="0">
              <a:solidFill>
                <a:schemeClr val="bg1">
                  <a:lumMod val="95000"/>
                </a:schemeClr>
              </a:solidFill>
            </a:endParaRPr>
          </a:p>
          <a:p>
            <a:pPr algn="ctr"/>
            <a:r>
              <a:rPr lang="it-IT" sz="1400" b="1" dirty="0">
                <a:solidFill>
                  <a:schemeClr val="bg1">
                    <a:lumMod val="95000"/>
                  </a:schemeClr>
                </a:solidFill>
              </a:rPr>
              <a:t>Manual </a:t>
            </a:r>
            <a:r>
              <a:rPr lang="it-IT" sz="1400" b="1" dirty="0" err="1">
                <a:solidFill>
                  <a:schemeClr val="bg1">
                    <a:lumMod val="95000"/>
                  </a:schemeClr>
                </a:solidFill>
              </a:rPr>
              <a:t>Segmentation</a:t>
            </a:r>
            <a:endParaRPr lang="it-IT" sz="1400" b="1" dirty="0">
              <a:solidFill>
                <a:schemeClr val="bg1">
                  <a:lumMod val="95000"/>
                </a:schemeClr>
              </a:solidFill>
            </a:endParaRPr>
          </a:p>
          <a:p>
            <a:pPr algn="ctr"/>
            <a:r>
              <a:rPr lang="it-IT" sz="1400" b="1" dirty="0" err="1">
                <a:solidFill>
                  <a:schemeClr val="bg1">
                    <a:lumMod val="95000"/>
                  </a:schemeClr>
                </a:solidFill>
              </a:rPr>
              <a:t>Ouputs</a:t>
            </a:r>
            <a:r>
              <a:rPr lang="it-IT" sz="1400" b="1" dirty="0">
                <a:solidFill>
                  <a:schemeClr val="bg1">
                    <a:lumMod val="95000"/>
                  </a:schemeClr>
                </a:solidFill>
              </a:rPr>
              <a:t> volume and </a:t>
            </a:r>
            <a:r>
              <a:rPr lang="it-IT" sz="1400" b="1" dirty="0" err="1">
                <a:solidFill>
                  <a:schemeClr val="bg1">
                    <a:lumMod val="95000"/>
                  </a:schemeClr>
                </a:solidFill>
              </a:rPr>
              <a:t>other</a:t>
            </a:r>
            <a:r>
              <a:rPr lang="it-IT" sz="1400" b="1" dirty="0">
                <a:solidFill>
                  <a:schemeClr val="bg1">
                    <a:lumMod val="95000"/>
                  </a:schemeClr>
                </a:solidFill>
              </a:rPr>
              <a:t> </a:t>
            </a:r>
            <a:r>
              <a:rPr lang="it-IT" sz="1400" b="1" dirty="0" err="1">
                <a:solidFill>
                  <a:schemeClr val="bg1">
                    <a:lumMod val="95000"/>
                  </a:schemeClr>
                </a:solidFill>
              </a:rPr>
              <a:t>relavant</a:t>
            </a:r>
            <a:r>
              <a:rPr lang="it-IT" sz="1400" b="1" dirty="0">
                <a:solidFill>
                  <a:schemeClr val="bg1">
                    <a:lumMod val="95000"/>
                  </a:schemeClr>
                </a:solidFill>
              </a:rPr>
              <a:t> features</a:t>
            </a:r>
            <a:endParaRPr lang="it-IT" sz="1000" b="1" dirty="0">
              <a:solidFill>
                <a:schemeClr val="bg1">
                  <a:lumMod val="95000"/>
                </a:schemeClr>
              </a:solidFill>
            </a:endParaRPr>
          </a:p>
          <a:p>
            <a:pPr algn="ctr"/>
            <a:r>
              <a:rPr lang="it-IT" sz="1000" b="1" dirty="0">
                <a:solidFill>
                  <a:schemeClr val="bg1">
                    <a:lumMod val="95000"/>
                  </a:schemeClr>
                </a:solidFill>
              </a:rPr>
              <a:t> </a:t>
            </a:r>
            <a:endParaRPr lang="it-IT" sz="1400" b="1" dirty="0">
              <a:solidFill>
                <a:schemeClr val="bg1">
                  <a:lumMod val="95000"/>
                </a:schemeClr>
              </a:solidFill>
            </a:endParaRPr>
          </a:p>
          <a:p>
            <a:pPr algn="ctr"/>
            <a:r>
              <a:rPr lang="it-IT" sz="1800" b="1" dirty="0">
                <a:solidFill>
                  <a:schemeClr val="bg1">
                    <a:lumMod val="95000"/>
                  </a:schemeClr>
                </a:solidFill>
              </a:rPr>
              <a:t>  Clustering and </a:t>
            </a:r>
            <a:r>
              <a:rPr lang="it-IT" sz="1800" b="1" dirty="0" err="1">
                <a:solidFill>
                  <a:schemeClr val="bg1">
                    <a:lumMod val="95000"/>
                  </a:schemeClr>
                </a:solidFill>
              </a:rPr>
              <a:t>classification</a:t>
            </a:r>
            <a:r>
              <a:rPr lang="it-IT" sz="1800" b="1" dirty="0">
                <a:solidFill>
                  <a:schemeClr val="bg1">
                    <a:lumMod val="95000"/>
                  </a:schemeClr>
                </a:solidFill>
              </a:rPr>
              <a:t> tool</a:t>
            </a:r>
          </a:p>
          <a:p>
            <a:pPr algn="ctr"/>
            <a:endParaRPr lang="it-IT" sz="1800" dirty="0"/>
          </a:p>
          <a:p>
            <a:pPr algn="ctr"/>
            <a:endParaRPr lang="it-IT" sz="1800" dirty="0"/>
          </a:p>
          <a:p>
            <a:pPr algn="ctr"/>
            <a:r>
              <a:rPr lang="it-IT" sz="1400" dirty="0"/>
              <a:t> </a:t>
            </a:r>
          </a:p>
        </p:txBody>
      </p:sp>
      <p:sp>
        <p:nvSpPr>
          <p:cNvPr id="14" name="Titolo 2">
            <a:extLst>
              <a:ext uri="{FF2B5EF4-FFF2-40B4-BE49-F238E27FC236}">
                <a16:creationId xmlns:a16="http://schemas.microsoft.com/office/drawing/2014/main" id="{288B2A0A-D118-4CEE-91A9-AB9848001028}"/>
              </a:ext>
            </a:extLst>
          </p:cNvPr>
          <p:cNvSpPr txBox="1">
            <a:spLocks/>
          </p:cNvSpPr>
          <p:nvPr/>
        </p:nvSpPr>
        <p:spPr>
          <a:xfrm>
            <a:off x="478917" y="571500"/>
            <a:ext cx="4266960" cy="704850"/>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The tool: </a:t>
            </a:r>
            <a:r>
              <a:rPr lang="it-IT" b="1" dirty="0" err="1"/>
              <a:t>overview</a:t>
            </a:r>
            <a:endParaRPr lang="en-US" b="1" dirty="0"/>
          </a:p>
        </p:txBody>
      </p:sp>
      <p:sp>
        <p:nvSpPr>
          <p:cNvPr id="4" name="Freccia in giù 3">
            <a:extLst>
              <a:ext uri="{FF2B5EF4-FFF2-40B4-BE49-F238E27FC236}">
                <a16:creationId xmlns:a16="http://schemas.microsoft.com/office/drawing/2014/main" id="{C6A89B8A-38AF-4814-8D0B-C13CD84B35AC}"/>
              </a:ext>
            </a:extLst>
          </p:cNvPr>
          <p:cNvSpPr/>
          <p:nvPr/>
        </p:nvSpPr>
        <p:spPr>
          <a:xfrm>
            <a:off x="8096263" y="1499062"/>
            <a:ext cx="466696" cy="339263"/>
          </a:xfrm>
          <a:prstGeom prst="downArrow">
            <a:avLst>
              <a:gd name="adj1" fmla="val 54081"/>
              <a:gd name="adj2" fmla="val 52807"/>
            </a:avLst>
          </a:prstGeom>
          <a:solidFill>
            <a:srgbClr val="B8B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con angoli arrotondati 14">
            <a:extLst>
              <a:ext uri="{FF2B5EF4-FFF2-40B4-BE49-F238E27FC236}">
                <a16:creationId xmlns:a16="http://schemas.microsoft.com/office/drawing/2014/main" id="{B4DB3963-8550-4F2C-91B2-E17308068D82}"/>
              </a:ext>
            </a:extLst>
          </p:cNvPr>
          <p:cNvSpPr/>
          <p:nvPr/>
        </p:nvSpPr>
        <p:spPr>
          <a:xfrm>
            <a:off x="6772278" y="1838324"/>
            <a:ext cx="3209922" cy="1057275"/>
          </a:xfrm>
          <a:prstGeom prst="roundRect">
            <a:avLst/>
          </a:prstGeom>
          <a:noFill/>
          <a:ln w="31750">
            <a:solidFill>
              <a:srgbClr val="B8B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con angoli arrotondati 15">
            <a:extLst>
              <a:ext uri="{FF2B5EF4-FFF2-40B4-BE49-F238E27FC236}">
                <a16:creationId xmlns:a16="http://schemas.microsoft.com/office/drawing/2014/main" id="{C2B2CB7D-76AE-45A0-AFF9-61857E4A763C}"/>
              </a:ext>
            </a:extLst>
          </p:cNvPr>
          <p:cNvSpPr/>
          <p:nvPr/>
        </p:nvSpPr>
        <p:spPr>
          <a:xfrm>
            <a:off x="6772278" y="3213907"/>
            <a:ext cx="3209922" cy="413212"/>
          </a:xfrm>
          <a:prstGeom prst="roundRect">
            <a:avLst/>
          </a:prstGeom>
          <a:noFill/>
          <a:ln w="31750">
            <a:solidFill>
              <a:srgbClr val="B8B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39F669F-24B0-47EA-9DDF-9A2145FA8BF5}"/>
              </a:ext>
            </a:extLst>
          </p:cNvPr>
          <p:cNvSpPr/>
          <p:nvPr/>
        </p:nvSpPr>
        <p:spPr>
          <a:xfrm>
            <a:off x="6391279" y="3926377"/>
            <a:ext cx="3790944" cy="764772"/>
          </a:xfrm>
          <a:prstGeom prst="roundRect">
            <a:avLst/>
          </a:prstGeom>
          <a:noFill/>
          <a:ln w="31750">
            <a:solidFill>
              <a:srgbClr val="B8B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con angoli arrotondati 18">
            <a:extLst>
              <a:ext uri="{FF2B5EF4-FFF2-40B4-BE49-F238E27FC236}">
                <a16:creationId xmlns:a16="http://schemas.microsoft.com/office/drawing/2014/main" id="{6B31AB0C-3100-46E8-9115-A92B1730AB59}"/>
              </a:ext>
            </a:extLst>
          </p:cNvPr>
          <p:cNvSpPr/>
          <p:nvPr/>
        </p:nvSpPr>
        <p:spPr>
          <a:xfrm>
            <a:off x="6459725" y="4957156"/>
            <a:ext cx="3790943" cy="413212"/>
          </a:xfrm>
          <a:prstGeom prst="roundRect">
            <a:avLst/>
          </a:prstGeom>
          <a:noFill/>
          <a:ln w="31750">
            <a:solidFill>
              <a:srgbClr val="B8B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Freccia in giù 19">
            <a:extLst>
              <a:ext uri="{FF2B5EF4-FFF2-40B4-BE49-F238E27FC236}">
                <a16:creationId xmlns:a16="http://schemas.microsoft.com/office/drawing/2014/main" id="{C02E49E7-D02A-45FA-9B1A-8DAE7050E171}"/>
              </a:ext>
            </a:extLst>
          </p:cNvPr>
          <p:cNvSpPr/>
          <p:nvPr/>
        </p:nvSpPr>
        <p:spPr>
          <a:xfrm>
            <a:off x="8075065" y="2911272"/>
            <a:ext cx="466696" cy="323589"/>
          </a:xfrm>
          <a:prstGeom prst="downArrow">
            <a:avLst>
              <a:gd name="adj1" fmla="val 45918"/>
              <a:gd name="adj2" fmla="val 52807"/>
            </a:avLst>
          </a:prstGeom>
          <a:solidFill>
            <a:srgbClr val="B8B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Freccia in giù 20">
            <a:extLst>
              <a:ext uri="{FF2B5EF4-FFF2-40B4-BE49-F238E27FC236}">
                <a16:creationId xmlns:a16="http://schemas.microsoft.com/office/drawing/2014/main" id="{BA50E498-8561-48E7-81EC-B0ADA14A089E}"/>
              </a:ext>
            </a:extLst>
          </p:cNvPr>
          <p:cNvSpPr/>
          <p:nvPr/>
        </p:nvSpPr>
        <p:spPr>
          <a:xfrm>
            <a:off x="8075065" y="3620074"/>
            <a:ext cx="466696" cy="323589"/>
          </a:xfrm>
          <a:prstGeom prst="downArrow">
            <a:avLst>
              <a:gd name="adj1" fmla="val 31631"/>
              <a:gd name="adj2" fmla="val 52807"/>
            </a:avLst>
          </a:prstGeom>
          <a:solidFill>
            <a:srgbClr val="B8B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Freccia in giù 21">
            <a:extLst>
              <a:ext uri="{FF2B5EF4-FFF2-40B4-BE49-F238E27FC236}">
                <a16:creationId xmlns:a16="http://schemas.microsoft.com/office/drawing/2014/main" id="{28B0C2FF-2EDD-464C-B4C4-6AACCA3DE9A9}"/>
              </a:ext>
            </a:extLst>
          </p:cNvPr>
          <p:cNvSpPr/>
          <p:nvPr/>
        </p:nvSpPr>
        <p:spPr>
          <a:xfrm>
            <a:off x="8075065" y="4691150"/>
            <a:ext cx="466696" cy="283292"/>
          </a:xfrm>
          <a:prstGeom prst="downArrow">
            <a:avLst>
              <a:gd name="adj1" fmla="val 25508"/>
              <a:gd name="adj2" fmla="val 52807"/>
            </a:avLst>
          </a:prstGeom>
          <a:solidFill>
            <a:srgbClr val="B8B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Elemento grafico 7" descr="Chiave inglese con riempimento a tinta unita">
            <a:extLst>
              <a:ext uri="{FF2B5EF4-FFF2-40B4-BE49-F238E27FC236}">
                <a16:creationId xmlns:a16="http://schemas.microsoft.com/office/drawing/2014/main" id="{63C739FF-FFA0-47A3-82E7-340FD1959F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563" y="380999"/>
            <a:ext cx="704851" cy="704851"/>
          </a:xfrm>
          <a:prstGeom prst="rect">
            <a:avLst/>
          </a:prstGeom>
        </p:spPr>
      </p:pic>
    </p:spTree>
    <p:extLst>
      <p:ext uri="{BB962C8B-B14F-4D97-AF65-F5344CB8AC3E}">
        <p14:creationId xmlns:p14="http://schemas.microsoft.com/office/powerpoint/2010/main" val="1611758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1966893"/>
            <a:ext cx="9144000" cy="2340864"/>
          </a:xfrm>
        </p:spPr>
        <p:txBody>
          <a:bodyPr rtlCol="0"/>
          <a:lstStyle/>
          <a:p>
            <a:pPr rtl="0"/>
            <a:r>
              <a:rPr lang="it-IT" dirty="0">
                <a:effectLst>
                  <a:outerShdw blurRad="38100" dist="38100" dir="2700000" algn="tl">
                    <a:srgbClr val="000000">
                      <a:alpha val="43137"/>
                    </a:srgbClr>
                  </a:outerShdw>
                </a:effectLst>
              </a:rPr>
              <a:t>Image </a:t>
            </a:r>
            <a:r>
              <a:rPr lang="it-IT" dirty="0" err="1">
                <a:effectLst>
                  <a:outerShdw blurRad="38100" dist="38100" dir="2700000" algn="tl">
                    <a:srgbClr val="000000">
                      <a:alpha val="43137"/>
                    </a:srgbClr>
                  </a:outerShdw>
                </a:effectLst>
              </a:rPr>
              <a:t>visualization</a:t>
            </a:r>
            <a:r>
              <a:rPr lang="it-IT" dirty="0">
                <a:effectLst>
                  <a:outerShdw blurRad="38100" dist="38100" dir="2700000" algn="tl">
                    <a:srgbClr val="000000">
                      <a:alpha val="43137"/>
                    </a:srgbClr>
                  </a:outerShdw>
                </a:effectLst>
              </a:rPr>
              <a:t> tool</a:t>
            </a:r>
          </a:p>
        </p:txBody>
      </p:sp>
    </p:spTree>
    <p:extLst>
      <p:ext uri="{BB962C8B-B14F-4D97-AF65-F5344CB8AC3E}">
        <p14:creationId xmlns:p14="http://schemas.microsoft.com/office/powerpoint/2010/main" val="2227882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pic>
        <p:nvPicPr>
          <p:cNvPr id="14" name="Elemento grafico 13" descr="Immagine con riempimento a tinta unita">
            <a:extLst>
              <a:ext uri="{FF2B5EF4-FFF2-40B4-BE49-F238E27FC236}">
                <a16:creationId xmlns:a16="http://schemas.microsoft.com/office/drawing/2014/main" id="{D3357DDB-C7DB-4185-8F52-5641E5F977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149" y="73674"/>
            <a:ext cx="6894943" cy="6894943"/>
          </a:xfrm>
          <a:prstGeom prst="rect">
            <a:avLst/>
          </a:prstGeom>
        </p:spPr>
      </p:pic>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2358895"/>
          </a:xfrm>
        </p:spPr>
        <p:txBody>
          <a:bodyPr rtlCol="0"/>
          <a:lstStyle/>
          <a:p>
            <a:pPr rtl="0"/>
            <a:r>
              <a:rPr lang="en-US" dirty="0"/>
              <a:t>Different visualizations are showed:</a:t>
            </a:r>
          </a:p>
          <a:p>
            <a:pPr marL="342900" indent="-342900" rtl="0">
              <a:buFont typeface="Wingdings" panose="05000000000000000000" pitchFamily="2" charset="2"/>
              <a:buChar char="§"/>
            </a:pPr>
            <a:r>
              <a:rPr lang="en-US" sz="2000" dirty="0"/>
              <a:t>A composition o</a:t>
            </a:r>
            <a:r>
              <a:rPr lang="en-US" dirty="0"/>
              <a:t>f 9 images, showing a few slices</a:t>
            </a:r>
          </a:p>
          <a:p>
            <a:pPr marL="342900" indent="-342900" rtl="0">
              <a:buFont typeface="Wingdings" panose="05000000000000000000" pitchFamily="2" charset="2"/>
              <a:buChar char="§"/>
            </a:pPr>
            <a:r>
              <a:rPr lang="en-US" sz="2000" dirty="0"/>
              <a:t>Al</a:t>
            </a:r>
            <a:r>
              <a:rPr lang="en-US" dirty="0"/>
              <a:t>l the slices</a:t>
            </a:r>
          </a:p>
          <a:p>
            <a:pPr marL="342900" indent="-342900" rtl="0">
              <a:buFont typeface="Wingdings" panose="05000000000000000000" pitchFamily="2" charset="2"/>
              <a:buChar char="§"/>
            </a:pPr>
            <a:r>
              <a:rPr lang="en-US" sz="2000" dirty="0"/>
              <a:t>A single slice selected by user</a:t>
            </a:r>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5"/>
          <a:srcRect t="1741" b="1741"/>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8</a:t>
            </a:fld>
            <a:endParaRPr lang="it-IT"/>
          </a:p>
        </p:txBody>
      </p:sp>
      <p:sp>
        <p:nvSpPr>
          <p:cNvPr id="7" name="Titolo 2">
            <a:extLst>
              <a:ext uri="{FF2B5EF4-FFF2-40B4-BE49-F238E27FC236}">
                <a16:creationId xmlns:a16="http://schemas.microsoft.com/office/drawing/2014/main" id="{49135217-B54E-4CDE-910B-58991C66EE58}"/>
              </a:ext>
            </a:extLst>
          </p:cNvPr>
          <p:cNvSpPr txBox="1">
            <a:spLocks/>
          </p:cNvSpPr>
          <p:nvPr/>
        </p:nvSpPr>
        <p:spPr>
          <a:xfrm>
            <a:off x="850391" y="1170220"/>
            <a:ext cx="4778883" cy="849080"/>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CT </a:t>
            </a:r>
            <a:r>
              <a:rPr lang="en-US" b="1" dirty="0"/>
              <a:t>Visualizations</a:t>
            </a:r>
          </a:p>
        </p:txBody>
      </p:sp>
      <p:cxnSp>
        <p:nvCxnSpPr>
          <p:cNvPr id="12" name="Connettore diritto 11">
            <a:extLst>
              <a:ext uri="{FF2B5EF4-FFF2-40B4-BE49-F238E27FC236}">
                <a16:creationId xmlns:a16="http://schemas.microsoft.com/office/drawing/2014/main" id="{99574DA1-7DAC-4867-9083-07E1FF3F2B6D}"/>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pic>
        <p:nvPicPr>
          <p:cNvPr id="16" name="Elemento grafico 15" descr="Battito cardiaco con riempimento a tinta unita">
            <a:extLst>
              <a:ext uri="{FF2B5EF4-FFF2-40B4-BE49-F238E27FC236}">
                <a16:creationId xmlns:a16="http://schemas.microsoft.com/office/drawing/2014/main" id="{38D40DFF-FDFC-41D5-9F1E-8C7DDF68F7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885534"/>
            <a:ext cx="914400" cy="914400"/>
          </a:xfrm>
          <a:prstGeom prst="rect">
            <a:avLst/>
          </a:prstGeom>
        </p:spPr>
      </p:pic>
    </p:spTree>
    <p:extLst>
      <p:ext uri="{BB962C8B-B14F-4D97-AF65-F5344CB8AC3E}">
        <p14:creationId xmlns:p14="http://schemas.microsoft.com/office/powerpoint/2010/main" val="3062314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9</a:t>
            </a:fld>
            <a:endParaRPr lang="it-IT" b="1" cap="all" spc="100" dirty="0">
              <a:solidFill>
                <a:schemeClr val="accent2"/>
              </a:solidFill>
            </a:endParaRPr>
          </a:p>
        </p:txBody>
      </p:sp>
      <p:pic>
        <p:nvPicPr>
          <p:cNvPr id="6" name="Immagine 5">
            <a:extLst>
              <a:ext uri="{FF2B5EF4-FFF2-40B4-BE49-F238E27FC236}">
                <a16:creationId xmlns:a16="http://schemas.microsoft.com/office/drawing/2014/main" id="{7A53BA43-BAF1-4DCE-8019-F1046A14F5F2}"/>
              </a:ext>
            </a:extLst>
          </p:cNvPr>
          <p:cNvPicPr>
            <a:picLocks noChangeAspect="1"/>
          </p:cNvPicPr>
          <p:nvPr/>
        </p:nvPicPr>
        <p:blipFill rotWithShape="1">
          <a:blip r:embed="rId3"/>
          <a:srcRect l="6058" t="1654" r="5634" b="1774"/>
          <a:stretch/>
        </p:blipFill>
        <p:spPr>
          <a:xfrm>
            <a:off x="838200" y="1315851"/>
            <a:ext cx="9854785" cy="5405624"/>
          </a:xfrm>
          <a:prstGeom prst="rect">
            <a:avLst/>
          </a:prstGeom>
          <a:effectLst>
            <a:softEdge rad="25400"/>
          </a:effectLst>
        </p:spPr>
      </p:pic>
      <p:sp>
        <p:nvSpPr>
          <p:cNvPr id="7" name="Titolo 2">
            <a:extLst>
              <a:ext uri="{FF2B5EF4-FFF2-40B4-BE49-F238E27FC236}">
                <a16:creationId xmlns:a16="http://schemas.microsoft.com/office/drawing/2014/main" id="{F9B18B7C-A512-42E2-B3DF-4AF0AD318970}"/>
              </a:ext>
            </a:extLst>
          </p:cNvPr>
          <p:cNvSpPr txBox="1">
            <a:spLocks/>
          </p:cNvSpPr>
          <p:nvPr/>
        </p:nvSpPr>
        <p:spPr>
          <a:xfrm>
            <a:off x="838201" y="466771"/>
            <a:ext cx="300990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endParaRPr lang="en-US" b="1" dirty="0"/>
          </a:p>
        </p:txBody>
      </p:sp>
    </p:spTree>
    <p:extLst>
      <p:ext uri="{BB962C8B-B14F-4D97-AF65-F5344CB8AC3E}">
        <p14:creationId xmlns:p14="http://schemas.microsoft.com/office/powerpoint/2010/main" val="3586350452"/>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11_TF89338750_Win32" id="{E55A3EA0-BE54-4F8C-A3F8-63B170F23C1F}" vid="{1423E9D6-3A8B-4DFB-B348-1EC550DAAC11}"/>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Presentazione Galaxy</Template>
  <TotalTime>763</TotalTime>
  <Words>670</Words>
  <Application>Microsoft Office PowerPoint</Application>
  <PresentationFormat>Widescreen</PresentationFormat>
  <Paragraphs>185</Paragraphs>
  <Slides>25</Slides>
  <Notes>25</Notes>
  <HiddenSlides>0</HiddenSlides>
  <MMClips>2</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25</vt:i4>
      </vt:variant>
    </vt:vector>
  </HeadingPairs>
  <TitlesOfParts>
    <vt:vector size="31" baseType="lpstr">
      <vt:lpstr>Arial</vt:lpstr>
      <vt:lpstr>Arial Nova Light</vt:lpstr>
      <vt:lpstr>Calibri</vt:lpstr>
      <vt:lpstr>Univers</vt:lpstr>
      <vt:lpstr>Wingdings</vt:lpstr>
      <vt:lpstr>GradientUnivers</vt:lpstr>
      <vt:lpstr>LUNG CANCER IMAGING TOOL</vt:lpstr>
      <vt:lpstr>Presentazione standard di PowerPoint</vt:lpstr>
      <vt:lpstr>INTRODUCTION</vt:lpstr>
      <vt:lpstr>Lung cancer</vt:lpstr>
      <vt:lpstr>Presentazione standard di PowerPoint</vt:lpstr>
      <vt:lpstr>Presentazione standard di PowerPoint</vt:lpstr>
      <vt:lpstr>Image visualization tool</vt:lpstr>
      <vt:lpstr>Presentazione standard di PowerPoint</vt:lpstr>
      <vt:lpstr>Presentazione standard di PowerPoint</vt:lpstr>
      <vt:lpstr>Presentazione standard di PowerPoint</vt:lpstr>
      <vt:lpstr>Presentazione standard di PowerPoint</vt:lpstr>
      <vt:lpstr>Image SEGMENTATION tool</vt:lpstr>
      <vt:lpstr>Presentazione standard di PowerPoint</vt:lpstr>
      <vt:lpstr>Presentazione standard di PowerPoint</vt:lpstr>
      <vt:lpstr>Presentazione standard di PowerPoint</vt:lpstr>
      <vt:lpstr>Presentazione standard di PowerPoint</vt:lpstr>
      <vt:lpstr>VISUALIZATION AND SEGMENTATION TOOL DEMO</vt:lpstr>
      <vt:lpstr>Demo</vt:lpstr>
      <vt:lpstr>CLUSTERING AND CLASSIFICATION</vt:lpstr>
      <vt:lpstr>Presentazione standard di PowerPoint</vt:lpstr>
      <vt:lpstr>Presentazione standard di PowerPoint</vt:lpstr>
      <vt:lpstr>Presentazione standard di PowerPoint</vt:lpstr>
      <vt:lpstr>clustering AND classification TOOL DEMO</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Federico</dc:creator>
  <cp:lastModifiedBy>Federico DeServi</cp:lastModifiedBy>
  <cp:revision>86</cp:revision>
  <dcterms:created xsi:type="dcterms:W3CDTF">2020-12-27T13:00:14Z</dcterms:created>
  <dcterms:modified xsi:type="dcterms:W3CDTF">2021-04-15T15:39:35Z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